
<file path=[Content_Types].xml><?xml version="1.0" encoding="utf-8"?>
<Types xmlns="http://schemas.openxmlformats.org/package/2006/content-types">
  <Default Extension="mp3" ContentType="audio/mpeg"/>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137" d="100"/>
          <a:sy n="137" d="100"/>
        </p:scale>
        <p:origin x="46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C26112-DFB9-4D93-9E97-A0FC6CC9D22B}" type="datetimeFigureOut">
              <a:rPr lang="en-US" smtClean="0"/>
              <a:t>8/31/2015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553E29-9B7E-440B-9806-539D34274657}" type="slidenum">
              <a:rPr lang="en-US" smtClean="0"/>
              <a:t>‹#›</a:t>
            </a:fld>
            <a:endParaRPr lang="en-US"/>
          </a:p>
        </p:txBody>
      </p:sp>
    </p:spTree>
    <p:extLst>
      <p:ext uri="{BB962C8B-B14F-4D97-AF65-F5344CB8AC3E}">
        <p14:creationId xmlns:p14="http://schemas.microsoft.com/office/powerpoint/2010/main" val="4096359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1F5F15-6DE9-4F94-A0C6-975C4AD2F9A7}" type="datetimeFigureOut">
              <a:rPr lang="en-US" smtClean="0"/>
              <a:t>8/31/2015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6C5CD-1828-47D1-88A0-34742FA48804}" type="slidenum">
              <a:rPr lang="en-US" smtClean="0"/>
              <a:t>‹#›</a:t>
            </a:fld>
            <a:endParaRPr lang="en-US"/>
          </a:p>
        </p:txBody>
      </p:sp>
    </p:spTree>
    <p:extLst>
      <p:ext uri="{BB962C8B-B14F-4D97-AF65-F5344CB8AC3E}">
        <p14:creationId xmlns:p14="http://schemas.microsoft.com/office/powerpoint/2010/main" val="3121446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1F5F15-6DE9-4F94-A0C6-975C4AD2F9A7}" type="datetimeFigureOut">
              <a:rPr lang="en-US" smtClean="0"/>
              <a:t>8/31/2015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6C5CD-1828-47D1-88A0-34742FA48804}" type="slidenum">
              <a:rPr lang="en-US" smtClean="0"/>
              <a:t>‹#›</a:t>
            </a:fld>
            <a:endParaRPr lang="en-US"/>
          </a:p>
        </p:txBody>
      </p:sp>
    </p:spTree>
    <p:extLst>
      <p:ext uri="{BB962C8B-B14F-4D97-AF65-F5344CB8AC3E}">
        <p14:creationId xmlns:p14="http://schemas.microsoft.com/office/powerpoint/2010/main" val="1413309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1F5F15-6DE9-4F94-A0C6-975C4AD2F9A7}" type="datetimeFigureOut">
              <a:rPr lang="en-US" smtClean="0"/>
              <a:t>8/31/2015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6C5CD-1828-47D1-88A0-34742FA48804}" type="slidenum">
              <a:rPr lang="en-US" smtClean="0"/>
              <a:t>‹#›</a:t>
            </a:fld>
            <a:endParaRPr lang="en-US"/>
          </a:p>
        </p:txBody>
      </p:sp>
    </p:spTree>
    <p:extLst>
      <p:ext uri="{BB962C8B-B14F-4D97-AF65-F5344CB8AC3E}">
        <p14:creationId xmlns:p14="http://schemas.microsoft.com/office/powerpoint/2010/main" val="1287640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1F5F15-6DE9-4F94-A0C6-975C4AD2F9A7}" type="datetimeFigureOut">
              <a:rPr lang="en-US" smtClean="0"/>
              <a:t>8/31/2015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6C5CD-1828-47D1-88A0-34742FA48804}" type="slidenum">
              <a:rPr lang="en-US" smtClean="0"/>
              <a:t>‹#›</a:t>
            </a:fld>
            <a:endParaRPr lang="en-US"/>
          </a:p>
        </p:txBody>
      </p:sp>
    </p:spTree>
    <p:extLst>
      <p:ext uri="{BB962C8B-B14F-4D97-AF65-F5344CB8AC3E}">
        <p14:creationId xmlns:p14="http://schemas.microsoft.com/office/powerpoint/2010/main" val="2054706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01F5F15-6DE9-4F94-A0C6-975C4AD2F9A7}" type="datetimeFigureOut">
              <a:rPr lang="en-US" smtClean="0"/>
              <a:t>8/31/2015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6C5CD-1828-47D1-88A0-34742FA48804}" type="slidenum">
              <a:rPr lang="en-US" smtClean="0"/>
              <a:t>‹#›</a:t>
            </a:fld>
            <a:endParaRPr lang="en-US"/>
          </a:p>
        </p:txBody>
      </p:sp>
    </p:spTree>
    <p:extLst>
      <p:ext uri="{BB962C8B-B14F-4D97-AF65-F5344CB8AC3E}">
        <p14:creationId xmlns:p14="http://schemas.microsoft.com/office/powerpoint/2010/main" val="3035319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1F5F15-6DE9-4F94-A0C6-975C4AD2F9A7}" type="datetimeFigureOut">
              <a:rPr lang="en-US" smtClean="0"/>
              <a:t>8/31/2015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C6C5CD-1828-47D1-88A0-34742FA48804}" type="slidenum">
              <a:rPr lang="en-US" smtClean="0"/>
              <a:t>‹#›</a:t>
            </a:fld>
            <a:endParaRPr lang="en-US"/>
          </a:p>
        </p:txBody>
      </p:sp>
    </p:spTree>
    <p:extLst>
      <p:ext uri="{BB962C8B-B14F-4D97-AF65-F5344CB8AC3E}">
        <p14:creationId xmlns:p14="http://schemas.microsoft.com/office/powerpoint/2010/main" val="135458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1F5F15-6DE9-4F94-A0C6-975C4AD2F9A7}" type="datetimeFigureOut">
              <a:rPr lang="en-US" smtClean="0"/>
              <a:t>8/31/2015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C6C5CD-1828-47D1-88A0-34742FA48804}" type="slidenum">
              <a:rPr lang="en-US" smtClean="0"/>
              <a:t>‹#›</a:t>
            </a:fld>
            <a:endParaRPr lang="en-US"/>
          </a:p>
        </p:txBody>
      </p:sp>
    </p:spTree>
    <p:extLst>
      <p:ext uri="{BB962C8B-B14F-4D97-AF65-F5344CB8AC3E}">
        <p14:creationId xmlns:p14="http://schemas.microsoft.com/office/powerpoint/2010/main" val="3925634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1F5F15-6DE9-4F94-A0C6-975C4AD2F9A7}" type="datetimeFigureOut">
              <a:rPr lang="en-US" smtClean="0"/>
              <a:t>8/31/2015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C6C5CD-1828-47D1-88A0-34742FA48804}" type="slidenum">
              <a:rPr lang="en-US" smtClean="0"/>
              <a:t>‹#›</a:t>
            </a:fld>
            <a:endParaRPr lang="en-US"/>
          </a:p>
        </p:txBody>
      </p:sp>
    </p:spTree>
    <p:extLst>
      <p:ext uri="{BB962C8B-B14F-4D97-AF65-F5344CB8AC3E}">
        <p14:creationId xmlns:p14="http://schemas.microsoft.com/office/powerpoint/2010/main" val="3802204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1F5F15-6DE9-4F94-A0C6-975C4AD2F9A7}" type="datetimeFigureOut">
              <a:rPr lang="en-US" smtClean="0"/>
              <a:t>8/31/2015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C6C5CD-1828-47D1-88A0-34742FA48804}" type="slidenum">
              <a:rPr lang="en-US" smtClean="0"/>
              <a:t>‹#›</a:t>
            </a:fld>
            <a:endParaRPr lang="en-US"/>
          </a:p>
        </p:txBody>
      </p:sp>
    </p:spTree>
    <p:extLst>
      <p:ext uri="{BB962C8B-B14F-4D97-AF65-F5344CB8AC3E}">
        <p14:creationId xmlns:p14="http://schemas.microsoft.com/office/powerpoint/2010/main" val="1377382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01F5F15-6DE9-4F94-A0C6-975C4AD2F9A7}" type="datetimeFigureOut">
              <a:rPr lang="en-US" smtClean="0"/>
              <a:t>8/31/2015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C6C5CD-1828-47D1-88A0-34742FA48804}" type="slidenum">
              <a:rPr lang="en-US" smtClean="0"/>
              <a:t>‹#›</a:t>
            </a:fld>
            <a:endParaRPr lang="en-US"/>
          </a:p>
        </p:txBody>
      </p:sp>
    </p:spTree>
    <p:extLst>
      <p:ext uri="{BB962C8B-B14F-4D97-AF65-F5344CB8AC3E}">
        <p14:creationId xmlns:p14="http://schemas.microsoft.com/office/powerpoint/2010/main" val="929838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01F5F15-6DE9-4F94-A0C6-975C4AD2F9A7}" type="datetimeFigureOut">
              <a:rPr lang="en-US" smtClean="0"/>
              <a:t>8/31/2015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C6C5CD-1828-47D1-88A0-34742FA48804}" type="slidenum">
              <a:rPr lang="en-US" smtClean="0"/>
              <a:t>‹#›</a:t>
            </a:fld>
            <a:endParaRPr lang="en-US"/>
          </a:p>
        </p:txBody>
      </p:sp>
    </p:spTree>
    <p:extLst>
      <p:ext uri="{BB962C8B-B14F-4D97-AF65-F5344CB8AC3E}">
        <p14:creationId xmlns:p14="http://schemas.microsoft.com/office/powerpoint/2010/main" val="7069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F5F15-6DE9-4F94-A0C6-975C4AD2F9A7}" type="datetimeFigureOut">
              <a:rPr lang="en-US" smtClean="0"/>
              <a:t>8/31/2015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C6C5CD-1828-47D1-88A0-34742FA48804}" type="slidenum">
              <a:rPr lang="en-US" smtClean="0"/>
              <a:t>‹#›</a:t>
            </a:fld>
            <a:endParaRPr lang="en-US"/>
          </a:p>
        </p:txBody>
      </p:sp>
    </p:spTree>
    <p:extLst>
      <p:ext uri="{BB962C8B-B14F-4D97-AF65-F5344CB8AC3E}">
        <p14:creationId xmlns:p14="http://schemas.microsoft.com/office/powerpoint/2010/main" val="703959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pn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png"/><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jpg"/><Relationship Id="rId5" Type="http://schemas.openxmlformats.org/officeDocument/2006/relationships/hyperlink" Target="https://www.elearn.training/" TargetMode="Externa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2.png"/><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2.png"/><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8.wmf"/><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pn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pn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p:nvSpPr>
        <p:spPr>
          <a:xfrm>
            <a:off x="1032933" y="2309634"/>
            <a:ext cx="6451600" cy="1200329"/>
          </a:xfrm>
          <a:prstGeom prst="rect">
            <a:avLst/>
          </a:prstGeom>
        </p:spPr>
        <p:txBody>
          <a:bodyPr wrap="square">
            <a:spAutoFit/>
          </a:bodyPr>
          <a:lstStyle/>
          <a:p>
            <a:pPr algn="ctr"/>
            <a:r>
              <a:rPr lang="en-CA" sz="3600" dirty="0">
                <a:solidFill>
                  <a:srgbClr val="000066"/>
                </a:solidFill>
                <a:latin typeface="Tahoma" panose="020B0604030504040204" pitchFamily="34" charset="0"/>
                <a:ea typeface="Tahoma" panose="020B0604030504040204" pitchFamily="34" charset="0"/>
                <a:cs typeface="Tahoma" panose="020B0604030504040204" pitchFamily="34" charset="0"/>
              </a:rPr>
              <a:t>Medical Transcriptionist Diploma Program + Internship</a:t>
            </a:r>
            <a:endParaRPr lang="en-US" sz="3600"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1864295" y="4017675"/>
            <a:ext cx="4788875" cy="584775"/>
          </a:xfrm>
          <a:prstGeom prst="rect">
            <a:avLst/>
          </a:prstGeom>
        </p:spPr>
        <p:txBody>
          <a:bodyPr wrap="none">
            <a:spAutoFit/>
          </a:bodyPr>
          <a:lstStyle/>
          <a:p>
            <a:pPr algn="ctr"/>
            <a:r>
              <a:rPr lang="en-CA" sz="3200" dirty="0">
                <a:solidFill>
                  <a:srgbClr val="000066"/>
                </a:solidFill>
                <a:latin typeface="Tahoma" panose="020B0604030504040204" pitchFamily="34" charset="0"/>
                <a:ea typeface="Tahoma" panose="020B0604030504040204" pitchFamily="34" charset="0"/>
                <a:cs typeface="Tahoma" panose="020B0604030504040204" pitchFamily="34" charset="0"/>
              </a:rPr>
              <a:t>Welcome to triOS College</a:t>
            </a:r>
            <a:endParaRPr lang="en-US" sz="3200"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716911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1070142" y="1122363"/>
            <a:ext cx="6021585" cy="584775"/>
          </a:xfrm>
          <a:prstGeom prst="rect">
            <a:avLst/>
          </a:prstGeom>
        </p:spPr>
        <p:txBody>
          <a:bodyPr wrap="none">
            <a:spAutoFit/>
          </a:bodyPr>
          <a:lstStyle/>
          <a:p>
            <a:pPr algn="ctr"/>
            <a:r>
              <a:rPr lang="en-CA"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Chapter Completion Information</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296334" y="2089037"/>
            <a:ext cx="8136466" cy="1815882"/>
          </a:xfrm>
          <a:prstGeom prst="rect">
            <a:avLst/>
          </a:prstGeom>
        </p:spPr>
        <p:txBody>
          <a:bodyPr wrap="square">
            <a:spAutoFit/>
          </a:bodyPr>
          <a:lstStyle/>
          <a:p>
            <a:pPr marL="285750" indent="-285750">
              <a:buFont typeface="Arial" panose="020B0604020202020204" pitchFamily="34" charset="0"/>
              <a:buChar char="•"/>
            </a:pPr>
            <a:r>
              <a:rPr lang="en-US" sz="1600" dirty="0" smtClean="0">
                <a:solidFill>
                  <a:srgbClr val="002060"/>
                </a:solidFill>
                <a:latin typeface="Tahoma" panose="020B0604030504040204" pitchFamily="34" charset="0"/>
                <a:ea typeface="Tahoma" panose="020B0604030504040204" pitchFamily="34" charset="0"/>
                <a:cs typeface="Tahoma" panose="020B0604030504040204" pitchFamily="34" charset="0"/>
              </a:rPr>
              <a:t>The Resource Guide outlines the Method of Evaluation (Grading) which states that you must achieve a minimum grade of 85% on all Chapter Tests and exams. </a:t>
            </a:r>
          </a:p>
          <a:p>
            <a:pPr marL="285750" indent="-285750">
              <a:buFont typeface="Arial" panose="020B0604020202020204" pitchFamily="34" charset="0"/>
              <a:buChar char="•"/>
            </a:pPr>
            <a:endParaRPr lang="en-CA" sz="16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CA" sz="1600" dirty="0" smtClean="0">
                <a:solidFill>
                  <a:srgbClr val="002060"/>
                </a:solidFill>
                <a:latin typeface="Tahoma" panose="020B0604030504040204" pitchFamily="34" charset="0"/>
                <a:ea typeface="Tahoma" panose="020B0604030504040204" pitchFamily="34" charset="0"/>
                <a:cs typeface="Tahoma" panose="020B0604030504040204" pitchFamily="34" charset="0"/>
              </a:rPr>
              <a:t>Program progression</a:t>
            </a:r>
          </a:p>
          <a:p>
            <a:pPr marL="285750" indent="-285750">
              <a:buFont typeface="Arial" panose="020B0604020202020204" pitchFamily="34" charset="0"/>
              <a:buChar char="•"/>
            </a:pPr>
            <a:endParaRPr lang="en-CA" sz="16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CA" sz="1600" dirty="0" smtClean="0">
                <a:solidFill>
                  <a:srgbClr val="002060"/>
                </a:solidFill>
                <a:latin typeface="Tahoma" panose="020B0604030504040204" pitchFamily="34" charset="0"/>
                <a:ea typeface="Tahoma" panose="020B0604030504040204" pitchFamily="34" charset="0"/>
                <a:cs typeface="Tahoma" panose="020B0604030504040204" pitchFamily="34" charset="0"/>
              </a:rPr>
              <a:t>Know when to contact Campus Support for technical issues to avoid delays in your timelines</a:t>
            </a:r>
          </a:p>
        </p:txBody>
      </p:sp>
      <p:pic>
        <p:nvPicPr>
          <p:cNvPr id="6" name="VO-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78070" y="4871593"/>
            <a:ext cx="609600" cy="609600"/>
          </a:xfrm>
          <a:prstGeom prst="rect">
            <a:avLst/>
          </a:prstGeom>
        </p:spPr>
      </p:pic>
    </p:spTree>
    <p:extLst>
      <p:ext uri="{BB962C8B-B14F-4D97-AF65-F5344CB8AC3E}">
        <p14:creationId xmlns:p14="http://schemas.microsoft.com/office/powerpoint/2010/main" val="333344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850947" y="1122363"/>
            <a:ext cx="6459975" cy="584775"/>
          </a:xfrm>
          <a:prstGeom prst="rect">
            <a:avLst/>
          </a:prstGeom>
        </p:spPr>
        <p:txBody>
          <a:bodyPr wrap="none">
            <a:spAutoFit/>
          </a:bodyPr>
          <a:lstStyle/>
          <a:p>
            <a:pPr algn="ctr"/>
            <a:r>
              <a:rPr lang="en-CA"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Online Student Access Information</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254001" y="1775771"/>
            <a:ext cx="8136466" cy="4216539"/>
          </a:xfrm>
          <a:prstGeom prst="rect">
            <a:avLst/>
          </a:prstGeom>
        </p:spPr>
        <p:txBody>
          <a:bodyPr wrap="square">
            <a:spAutoFit/>
          </a:bodyPr>
          <a:lstStyle/>
          <a:p>
            <a:pPr algn="just"/>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Accessing the triOS Medical Transcription Program </a:t>
            </a:r>
            <a:endPar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On your first day of classes, you will be provided all the information you require, including: </a:t>
            </a:r>
          </a:p>
          <a:p>
            <a:pPr marL="342900" marR="0" lvl="0" indent="-342900" algn="just">
              <a:spcBef>
                <a:spcPts val="0"/>
              </a:spcBef>
              <a:spcAft>
                <a:spcPts val="0"/>
              </a:spcAft>
              <a:buFont typeface="Symbol" panose="05050102010706020507" pitchFamily="18" charset="2"/>
              <a:buChar char=""/>
            </a:pP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login information </a:t>
            </a:r>
          </a:p>
          <a:p>
            <a:pPr marL="342900" marR="0" lvl="0" indent="-342900" algn="just">
              <a:spcBef>
                <a:spcPts val="0"/>
              </a:spcBef>
              <a:spcAft>
                <a:spcPts val="0"/>
              </a:spcAft>
              <a:buFont typeface="Symbol" panose="05050102010706020507" pitchFamily="18" charset="2"/>
              <a:buChar char=""/>
            </a:pP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textbooks, and </a:t>
            </a:r>
          </a:p>
          <a:p>
            <a:pPr marL="342900" marR="0" lvl="0" indent="-342900" algn="just">
              <a:spcBef>
                <a:spcPts val="0"/>
              </a:spcBef>
              <a:spcAft>
                <a:spcPts val="0"/>
              </a:spcAft>
              <a:buFont typeface="Symbol" panose="05050102010706020507" pitchFamily="18" charset="2"/>
              <a:buChar char=""/>
            </a:pP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access credentials for the Medical Transcriptionist Program.</a:t>
            </a:r>
          </a:p>
          <a:p>
            <a:pPr algn="just"/>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algn="just"/>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algn="just"/>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triOS College Webinars</a:t>
            </a:r>
            <a:endPar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Throughout your program, the Facilitator will be hosting Webinars using Adobe Connect Sessions. These Webinars will be held with each campus and/or as a general session where all students, across all campuses, will participate. During these sessions the Facilitator will provide you with updated information regarding the program, as well as a chance to chat live. An agenda will be forwarded to students prior to any session, along with the dates and times of these sessions. All sessions will be posted in advance on the student calendar.</a:t>
            </a:r>
          </a:p>
          <a:p>
            <a:pPr algn="just"/>
            <a:r>
              <a:rPr lang="en-US" sz="1200" dirty="0" smtClean="0">
                <a:latin typeface="Tahoma" panose="020B0604030504040204" pitchFamily="34" charset="0"/>
                <a:ea typeface="Tahoma" panose="020B0604030504040204" pitchFamily="34" charset="0"/>
                <a:cs typeface="Tahoma" panose="020B0604030504040204" pitchFamily="34" charset="0"/>
              </a:rPr>
              <a:t> </a:t>
            </a:r>
            <a:endParaRPr lang="en-US" sz="12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6" name="VO-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58100" y="2819400"/>
            <a:ext cx="609600" cy="609600"/>
          </a:xfrm>
          <a:prstGeom prst="rect">
            <a:avLst/>
          </a:prstGeom>
        </p:spPr>
      </p:pic>
    </p:spTree>
    <p:extLst>
      <p:ext uri="{BB962C8B-B14F-4D97-AF65-F5344CB8AC3E}">
        <p14:creationId xmlns:p14="http://schemas.microsoft.com/office/powerpoint/2010/main" val="384629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910836" y="1122363"/>
            <a:ext cx="6340197" cy="584775"/>
          </a:xfrm>
          <a:prstGeom prst="rect">
            <a:avLst/>
          </a:prstGeom>
        </p:spPr>
        <p:txBody>
          <a:bodyPr wrap="none">
            <a:spAutoFit/>
          </a:bodyPr>
          <a:lstStyle/>
          <a:p>
            <a:pPr algn="ctr"/>
            <a:r>
              <a:rPr lang="en-CA" sz="3200" kern="0" dirty="0" smtClean="0">
                <a:solidFill>
                  <a:srgbClr val="000066"/>
                </a:solidFill>
                <a:latin typeface="Tahoma" panose="020B0604030504040204" pitchFamily="34" charset="0"/>
                <a:ea typeface="Tahoma" panose="020B0604030504040204" pitchFamily="34" charset="0"/>
                <a:cs typeface="Tahoma" panose="020B0604030504040204" pitchFamily="34" charset="0"/>
              </a:rPr>
              <a:t>Logging on to the Program Online</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860033" y="1742613"/>
            <a:ext cx="6920831" cy="584775"/>
          </a:xfrm>
          <a:prstGeom prst="rect">
            <a:avLst/>
          </a:prstGeom>
        </p:spPr>
        <p:txBody>
          <a:bodyPr wrap="square">
            <a:spAutoFit/>
          </a:bodyPr>
          <a:lstStyle/>
          <a:p>
            <a:pPr algn="just"/>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Go to </a:t>
            </a: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hlinkClick r:id="rId5"/>
              </a:rPr>
              <a:t>https://www.elearn.training/</a:t>
            </a: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 which will bring you to the login screen seen below. Enter the username and password provided to you.</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697" y="2362863"/>
            <a:ext cx="6625167" cy="3743322"/>
          </a:xfrm>
          <a:prstGeom prst="rect">
            <a:avLst/>
          </a:prstGeom>
        </p:spPr>
      </p:pic>
      <p:pic>
        <p:nvPicPr>
          <p:cNvPr id="4" name="VO-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91400" y="5045075"/>
            <a:ext cx="609600" cy="609600"/>
          </a:xfrm>
          <a:prstGeom prst="rect">
            <a:avLst/>
          </a:prstGeom>
        </p:spPr>
      </p:pic>
    </p:spTree>
    <p:extLst>
      <p:ext uri="{BB962C8B-B14F-4D97-AF65-F5344CB8AC3E}">
        <p14:creationId xmlns:p14="http://schemas.microsoft.com/office/powerpoint/2010/main" val="113231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809233" y="1485166"/>
            <a:ext cx="6920831" cy="830997"/>
          </a:xfrm>
          <a:prstGeom prst="rect">
            <a:avLst/>
          </a:prstGeom>
        </p:spPr>
        <p:txBody>
          <a:bodyPr wrap="square">
            <a:spAutoFit/>
          </a:bodyPr>
          <a:lstStyle/>
          <a:p>
            <a:pPr algn="just"/>
            <a:r>
              <a:rPr lang="en-US" sz="1600" dirty="0" smtClean="0">
                <a:solidFill>
                  <a:srgbClr val="002060"/>
                </a:solidFill>
                <a:latin typeface="Tahoma" panose="020B0604030504040204" pitchFamily="34" charset="0"/>
                <a:ea typeface="Tahoma" panose="020B0604030504040204" pitchFamily="34" charset="0"/>
                <a:cs typeface="Tahoma" panose="020B0604030504040204" pitchFamily="34" charset="0"/>
              </a:rPr>
              <a:t>After signing in, you will be directed to your Homepage. From here you can access all program chapters, messages from the Facilitator, and Calendar events.</a:t>
            </a:r>
            <a:endPar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267" y="2309720"/>
            <a:ext cx="6417732" cy="3796552"/>
          </a:xfrm>
          <a:prstGeom prst="rect">
            <a:avLst/>
          </a:prstGeom>
        </p:spPr>
      </p:pic>
    </p:spTree>
    <p:extLst>
      <p:ext uri="{BB962C8B-B14F-4D97-AF65-F5344CB8AC3E}">
        <p14:creationId xmlns:p14="http://schemas.microsoft.com/office/powerpoint/2010/main" val="2583889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580633" y="1089561"/>
            <a:ext cx="6920831" cy="1323439"/>
          </a:xfrm>
          <a:prstGeom prst="rect">
            <a:avLst/>
          </a:prstGeom>
        </p:spPr>
        <p:txBody>
          <a:bodyPr wrap="square">
            <a:spAutoFit/>
          </a:bodyPr>
          <a:lstStyle/>
          <a:p>
            <a:pPr algn="just"/>
            <a:r>
              <a:rPr lang="en-US" sz="1600" dirty="0" smtClean="0">
                <a:solidFill>
                  <a:srgbClr val="002060"/>
                </a:solidFill>
                <a:latin typeface="Tahoma" panose="020B0604030504040204" pitchFamily="34" charset="0"/>
                <a:ea typeface="Tahoma" panose="020B0604030504040204" pitchFamily="34" charset="0"/>
                <a:cs typeface="Tahoma" panose="020B0604030504040204" pitchFamily="34" charset="0"/>
              </a:rPr>
              <a:t>In the ‘Select a Program’ drop-down list at the top of the webpage, there are links to access the </a:t>
            </a:r>
            <a:r>
              <a:rPr lang="en-US" sz="1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Brightspace</a:t>
            </a:r>
            <a:r>
              <a:rPr lang="en-US" sz="1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Learner Training, which has step-by-step instructions and information on how to navigate the website. If you select ‘Medical Transcription Healthcare Documentation Program’, you will arrive at the screen seen below.</a:t>
            </a:r>
            <a:endPar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025" y="2445802"/>
            <a:ext cx="5949950" cy="3519825"/>
          </a:xfrm>
          <a:prstGeom prst="rect">
            <a:avLst/>
          </a:prstGeom>
        </p:spPr>
      </p:pic>
    </p:spTree>
    <p:extLst>
      <p:ext uri="{BB962C8B-B14F-4D97-AF65-F5344CB8AC3E}">
        <p14:creationId xmlns:p14="http://schemas.microsoft.com/office/powerpoint/2010/main" val="1363313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597564" y="1602767"/>
            <a:ext cx="6920831" cy="1569660"/>
          </a:xfrm>
          <a:prstGeom prst="rect">
            <a:avLst/>
          </a:prstGeom>
        </p:spPr>
        <p:txBody>
          <a:bodyPr wrap="square">
            <a:spAutoFit/>
          </a:bodyPr>
          <a:lstStyle/>
          <a:p>
            <a:pPr algn="just"/>
            <a:r>
              <a:rPr lang="en-US" sz="1600" dirty="0" smtClean="0">
                <a:solidFill>
                  <a:srgbClr val="002060"/>
                </a:solidFill>
                <a:latin typeface="Tahoma" panose="020B0604030504040204" pitchFamily="34" charset="0"/>
                <a:ea typeface="Tahoma" panose="020B0604030504040204" pitchFamily="34" charset="0"/>
                <a:cs typeface="Tahoma" panose="020B0604030504040204" pitchFamily="34" charset="0"/>
              </a:rPr>
              <a:t>Click on the first chapter, ‘Introduction to Medical Transcription’ under ‘Content Browser’ to begin the Medical Transcriptionist Program. On this page you will see an overview of the chapter, any bookmarks you save, the program schedule, and a Table of Contents.</a:t>
            </a:r>
          </a:p>
          <a:p>
            <a:pPr algn="just"/>
            <a:endParaRPr lang="en-US" sz="16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smtClean="0">
                <a:solidFill>
                  <a:srgbClr val="002060"/>
                </a:solidFill>
                <a:latin typeface="Tahoma" panose="020B0604030504040204" pitchFamily="34" charset="0"/>
                <a:ea typeface="Tahoma" panose="020B0604030504040204" pitchFamily="34" charset="0"/>
                <a:cs typeface="Tahoma" panose="020B0604030504040204" pitchFamily="34" charset="0"/>
              </a:rPr>
              <a:t>To start the chapter, click the first link ‘Evolution of Transcription’.</a:t>
            </a:r>
            <a:endPar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1841123" y="941166"/>
            <a:ext cx="4433714" cy="646331"/>
          </a:xfrm>
          <a:prstGeom prst="rect">
            <a:avLst/>
          </a:prstGeom>
        </p:spPr>
        <p:txBody>
          <a:bodyPr wrap="none">
            <a:spAutoFit/>
          </a:bodyPr>
          <a:lstStyle/>
          <a:p>
            <a:r>
              <a:rPr lang="en-CA"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Starting the Program</a:t>
            </a:r>
            <a:endPar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866" y="3105016"/>
            <a:ext cx="4758267" cy="2975213"/>
          </a:xfrm>
          <a:prstGeom prst="rect">
            <a:avLst/>
          </a:prstGeom>
        </p:spPr>
      </p:pic>
    </p:spTree>
    <p:extLst>
      <p:ext uri="{BB962C8B-B14F-4D97-AF65-F5344CB8AC3E}">
        <p14:creationId xmlns:p14="http://schemas.microsoft.com/office/powerpoint/2010/main" val="24158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597564" y="1417063"/>
            <a:ext cx="6920831" cy="584775"/>
          </a:xfrm>
          <a:prstGeom prst="rect">
            <a:avLst/>
          </a:prstGeom>
        </p:spPr>
        <p:txBody>
          <a:bodyPr wrap="square">
            <a:spAutoFit/>
          </a:bodyPr>
          <a:lstStyle/>
          <a:p>
            <a:pPr algn="just"/>
            <a:r>
              <a:rPr lang="en-US" sz="1600" dirty="0" smtClean="0">
                <a:solidFill>
                  <a:srgbClr val="002060"/>
                </a:solidFill>
                <a:latin typeface="Tahoma" panose="020B0604030504040204" pitchFamily="34" charset="0"/>
                <a:ea typeface="Tahoma" panose="020B0604030504040204" pitchFamily="34" charset="0"/>
                <a:cs typeface="Tahoma" panose="020B0604030504040204" pitchFamily="34" charset="0"/>
              </a:rPr>
              <a:t>Use the left and right arrow keys to move forward (or back) a page. Explore the page and become familiar with the features of the site.</a:t>
            </a:r>
            <a:endPar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263" y="1975474"/>
            <a:ext cx="6129867" cy="3970920"/>
          </a:xfrm>
          <a:prstGeom prst="rect">
            <a:avLst/>
          </a:prstGeom>
        </p:spPr>
      </p:pic>
      <p:grpSp>
        <p:nvGrpSpPr>
          <p:cNvPr id="7" name="Group 6"/>
          <p:cNvGrpSpPr/>
          <p:nvPr/>
        </p:nvGrpSpPr>
        <p:grpSpPr>
          <a:xfrm>
            <a:off x="249766" y="4418702"/>
            <a:ext cx="2819400" cy="1200329"/>
            <a:chOff x="2270" y="4364727"/>
            <a:chExt cx="2819400" cy="1200329"/>
          </a:xfrm>
        </p:grpSpPr>
        <p:cxnSp>
          <p:nvCxnSpPr>
            <p:cNvPr id="8" name="Straight Connector 7"/>
            <p:cNvCxnSpPr/>
            <p:nvPr/>
          </p:nvCxnSpPr>
          <p:spPr>
            <a:xfrm>
              <a:off x="1754870" y="5069756"/>
              <a:ext cx="1066800" cy="76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70" y="4364727"/>
              <a:ext cx="1752600" cy="1200329"/>
            </a:xfrm>
            <a:prstGeom prst="rect">
              <a:avLst/>
            </a:prstGeom>
            <a:solidFill>
              <a:schemeClr val="bg1"/>
            </a:solidFill>
            <a:ln>
              <a:solidFill>
                <a:srgbClr val="FF0000"/>
              </a:solidFill>
            </a:ln>
          </p:spPr>
          <p:txBody>
            <a:bodyPr wrap="square" rtlCol="0">
              <a:spAutoFit/>
            </a:bodyPr>
            <a:lstStyle/>
            <a:p>
              <a:r>
                <a:rPr lang="en-US" sz="1200" dirty="0" smtClean="0">
                  <a:solidFill>
                    <a:srgbClr val="002060"/>
                  </a:solidFill>
                </a:rPr>
                <a:t>Note: Using the ‘Print’ option on any page will use up the Print Credits given to you when you began the program.</a:t>
              </a:r>
              <a:endParaRPr lang="en-US" sz="1200" dirty="0">
                <a:solidFill>
                  <a:srgbClr val="002060"/>
                </a:solidFill>
              </a:endParaRPr>
            </a:p>
          </p:txBody>
        </p:sp>
      </p:grpSp>
    </p:spTree>
    <p:extLst>
      <p:ext uri="{BB962C8B-B14F-4D97-AF65-F5344CB8AC3E}">
        <p14:creationId xmlns:p14="http://schemas.microsoft.com/office/powerpoint/2010/main" val="4235516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597564" y="1602767"/>
            <a:ext cx="6920831" cy="4031873"/>
          </a:xfrm>
          <a:prstGeom prst="rect">
            <a:avLst/>
          </a:prstGeom>
        </p:spPr>
        <p:txBody>
          <a:bodyPr wrap="square">
            <a:spAutoFit/>
          </a:bodyPr>
          <a:lstStyle/>
          <a:p>
            <a:pPr algn="just"/>
            <a:r>
              <a:rPr lang="en-US" sz="1600" dirty="0" smtClean="0">
                <a:solidFill>
                  <a:srgbClr val="002060"/>
                </a:solidFill>
                <a:latin typeface="Tahoma" panose="020B0604030504040204" pitchFamily="34" charset="0"/>
                <a:ea typeface="Tahoma" panose="020B0604030504040204" pitchFamily="34" charset="0"/>
                <a:cs typeface="Tahoma" panose="020B0604030504040204" pitchFamily="34" charset="0"/>
              </a:rPr>
              <a:t>In addition to using your online resources, we have also provided you with a Medical Transcriptionist Resource Guide which includes a breakdown of all program chapters into a weekly schedule containing:</a:t>
            </a:r>
          </a:p>
          <a:p>
            <a:pPr algn="just"/>
            <a:r>
              <a:rPr lang="en-US" sz="1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 chapter titles</a:t>
            </a:r>
          </a:p>
          <a:p>
            <a:pPr algn="just"/>
            <a:r>
              <a:rPr lang="en-US" sz="1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 chapter length (in hours)</a:t>
            </a:r>
          </a:p>
          <a:p>
            <a:pPr algn="just"/>
            <a:r>
              <a:rPr lang="en-US" sz="1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 topics covered in each chapter</a:t>
            </a:r>
          </a:p>
          <a:p>
            <a:pPr algn="just"/>
            <a:endParaRPr lang="en-US" sz="16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smtClean="0">
                <a:solidFill>
                  <a:srgbClr val="002060"/>
                </a:solidFill>
                <a:latin typeface="Tahoma" panose="020B0604030504040204" pitchFamily="34" charset="0"/>
                <a:ea typeface="Tahoma" panose="020B0604030504040204" pitchFamily="34" charset="0"/>
                <a:cs typeface="Tahoma" panose="020B0604030504040204" pitchFamily="34" charset="0"/>
              </a:rPr>
              <a:t>Utilize this tool as your progress through the program, as this will help ensure you stay on target with your completion dates. Your Facilitator will also be monitoring your progress to ensure your target dates are being met, as well as to assist you with any concerns you may have.</a:t>
            </a:r>
          </a:p>
          <a:p>
            <a:pPr algn="just"/>
            <a:endParaRPr lang="en-US" sz="16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just"/>
            <a:r>
              <a:rPr lang="en-US" sz="1600" b="1" i="1" dirty="0" smtClean="0">
                <a:solidFill>
                  <a:srgbClr val="002060"/>
                </a:solidFill>
                <a:latin typeface="Tahoma" panose="020B0604030504040204" pitchFamily="34" charset="0"/>
                <a:ea typeface="Tahoma" panose="020B0604030504040204" pitchFamily="34" charset="0"/>
                <a:cs typeface="Tahoma" panose="020B0604030504040204" pitchFamily="34" charset="0"/>
              </a:rPr>
              <a:t>Note: </a:t>
            </a:r>
            <a:r>
              <a:rPr lang="en-US" sz="1600" i="1" dirty="0" smtClean="0">
                <a:solidFill>
                  <a:srgbClr val="002060"/>
                </a:solidFill>
                <a:latin typeface="Tahoma" panose="020B0604030504040204" pitchFamily="34" charset="0"/>
                <a:ea typeface="Tahoma" panose="020B0604030504040204" pitchFamily="34" charset="0"/>
                <a:cs typeface="Tahoma" panose="020B0604030504040204" pitchFamily="34" charset="0"/>
              </a:rPr>
              <a:t>Each screen has a “Print” option in the bottom left hand corner. It is not recommended   that you print any of the pages since your print credits (available to you as a triOS College student) will be quickly depleted and it will be very costly to you.</a:t>
            </a:r>
            <a:endParaRPr lang="en-US" sz="1600" b="1" i="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1841123" y="941166"/>
            <a:ext cx="4723344" cy="646331"/>
          </a:xfrm>
          <a:prstGeom prst="rect">
            <a:avLst/>
          </a:prstGeom>
        </p:spPr>
        <p:txBody>
          <a:bodyPr wrap="none">
            <a:spAutoFit/>
          </a:bodyPr>
          <a:lstStyle/>
          <a:p>
            <a:r>
              <a:rPr lang="en-CA"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Additional Information</a:t>
            </a:r>
            <a:endPar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7" name="VO-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58100" y="4953000"/>
            <a:ext cx="609600" cy="609600"/>
          </a:xfrm>
          <a:prstGeom prst="rect">
            <a:avLst/>
          </a:prstGeom>
        </p:spPr>
      </p:pic>
    </p:spTree>
    <p:extLst>
      <p:ext uri="{BB962C8B-B14F-4D97-AF65-F5344CB8AC3E}">
        <p14:creationId xmlns:p14="http://schemas.microsoft.com/office/powerpoint/2010/main" val="393361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597563" y="1801545"/>
            <a:ext cx="6920831" cy="3600986"/>
          </a:xfrm>
          <a:prstGeom prst="rect">
            <a:avLst/>
          </a:prstGeom>
        </p:spPr>
        <p:txBody>
          <a:bodyPr wrap="square">
            <a:spAutoFit/>
          </a:bodyPr>
          <a:lstStyle/>
          <a:p>
            <a:r>
              <a:rPr lang="en-US" sz="1200" dirty="0" smtClean="0">
                <a:solidFill>
                  <a:srgbClr val="002060"/>
                </a:solidFill>
                <a:latin typeface="Tahoma" panose="020B0604030504040204" pitchFamily="34" charset="0"/>
                <a:ea typeface="Tahoma" panose="020B0604030504040204" pitchFamily="34" charset="0"/>
                <a:cs typeface="Tahoma" panose="020B0604030504040204" pitchFamily="34" charset="0"/>
              </a:rPr>
              <a:t>Your internship is eight (8) weeks in duration. Your campus Employment Specialist will organize your internship once they have been advised by the Facilitator that you have completed your program and have been approved to move forward into the internship portion of the program.</a:t>
            </a:r>
          </a:p>
          <a:p>
            <a:endParaRPr lang="en-US" sz="12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US" sz="1200" dirty="0" smtClean="0">
                <a:solidFill>
                  <a:srgbClr val="002060"/>
                </a:solidFill>
                <a:latin typeface="Tahoma" panose="020B0604030504040204" pitchFamily="34" charset="0"/>
                <a:ea typeface="Tahoma" panose="020B0604030504040204" pitchFamily="34" charset="0"/>
                <a:cs typeface="Tahoma" panose="020B0604030504040204" pitchFamily="34" charset="0"/>
              </a:rPr>
              <a:t>During your internship, you will either be on-site (at the campus) or off-site. You cannot split up your internship between these two options. Should your internship be on-site, you are required to be in the classroom for 4 hours per day, five days a week over the eight weeks of the internship.</a:t>
            </a:r>
          </a:p>
          <a:p>
            <a:endParaRPr lang="en-US" sz="12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US" sz="1200" dirty="0" smtClean="0">
                <a:solidFill>
                  <a:srgbClr val="002060"/>
                </a:solidFill>
                <a:latin typeface="Tahoma" panose="020B0604030504040204" pitchFamily="34" charset="0"/>
                <a:ea typeface="Tahoma" panose="020B0604030504040204" pitchFamily="34" charset="0"/>
                <a:cs typeface="Tahoma" panose="020B0604030504040204" pitchFamily="34" charset="0"/>
              </a:rPr>
              <a:t>Contact your Employment Specialist to discuss your internship options further.</a:t>
            </a:r>
          </a:p>
          <a:p>
            <a:endParaRPr lang="en-US" sz="12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US" sz="1200" dirty="0" smtClean="0">
                <a:solidFill>
                  <a:srgbClr val="002060"/>
                </a:solidFill>
                <a:latin typeface="Tahoma" panose="020B0604030504040204" pitchFamily="34" charset="0"/>
                <a:ea typeface="Tahoma" panose="020B0604030504040204" pitchFamily="34" charset="0"/>
                <a:cs typeface="Tahoma" panose="020B0604030504040204" pitchFamily="34" charset="0"/>
              </a:rPr>
              <a:t>If you are completing your internship on-site, you will be working closely on a daily basis with the Quality Assurance (QA) person. The QA will provide you with feedback on the reports that you type. You will be working on live reports – reports that real doctors are dictating on real patients.</a:t>
            </a:r>
          </a:p>
          <a:p>
            <a:endParaRPr lang="en-US" sz="12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US" sz="1200" dirty="0" smtClean="0">
                <a:solidFill>
                  <a:srgbClr val="002060"/>
                </a:solidFill>
                <a:latin typeface="Tahoma" panose="020B0604030504040204" pitchFamily="34" charset="0"/>
                <a:ea typeface="Tahoma" panose="020B0604030504040204" pitchFamily="34" charset="0"/>
                <a:cs typeface="Tahoma" panose="020B0604030504040204" pitchFamily="34" charset="0"/>
              </a:rPr>
              <a:t>The internship will provide you with the opportunity to hone the skills that you have acquired throughout your program.</a:t>
            </a:r>
          </a:p>
          <a:p>
            <a:endParaRPr lang="en-US" sz="12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US" sz="1200" dirty="0" smtClean="0">
                <a:solidFill>
                  <a:srgbClr val="002060"/>
                </a:solidFill>
                <a:latin typeface="Tahoma" panose="020B0604030504040204" pitchFamily="34" charset="0"/>
                <a:ea typeface="Tahoma" panose="020B0604030504040204" pitchFamily="34" charset="0"/>
                <a:cs typeface="Tahoma" panose="020B0604030504040204" pitchFamily="34" charset="0"/>
              </a:rPr>
              <a:t>The QA person will be completing an evaluation of your internship and you must receive a passing grade in order to graduate from the program.</a:t>
            </a:r>
          </a:p>
        </p:txBody>
      </p:sp>
      <p:sp>
        <p:nvSpPr>
          <p:cNvPr id="4" name="Rectangle 3"/>
          <p:cNvSpPr/>
          <p:nvPr/>
        </p:nvSpPr>
        <p:spPr>
          <a:xfrm>
            <a:off x="2928022" y="902761"/>
            <a:ext cx="2259914" cy="646331"/>
          </a:xfrm>
          <a:prstGeom prst="rect">
            <a:avLst/>
          </a:prstGeom>
        </p:spPr>
        <p:txBody>
          <a:bodyPr wrap="none">
            <a:spAutoFit/>
          </a:bodyPr>
          <a:lstStyle/>
          <a:p>
            <a:r>
              <a:rPr lang="en-CA"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Internship</a:t>
            </a:r>
            <a:endPar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7" name="VO-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58100" y="4953000"/>
            <a:ext cx="609600" cy="609600"/>
          </a:xfrm>
          <a:prstGeom prst="rect">
            <a:avLst/>
          </a:prstGeom>
        </p:spPr>
      </p:pic>
    </p:spTree>
    <p:extLst>
      <p:ext uri="{BB962C8B-B14F-4D97-AF65-F5344CB8AC3E}">
        <p14:creationId xmlns:p14="http://schemas.microsoft.com/office/powerpoint/2010/main" val="305098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597563" y="1801545"/>
            <a:ext cx="6920831" cy="2627451"/>
          </a:xfrm>
          <a:prstGeom prst="rect">
            <a:avLst/>
          </a:prstGeom>
        </p:spPr>
        <p:txBody>
          <a:bodyPr wrap="square">
            <a:spAutoFit/>
          </a:bodyPr>
          <a:lstStyle/>
          <a:p>
            <a:pPr lvl="0">
              <a:lnSpc>
                <a:spcPct val="150000"/>
              </a:lnSpc>
              <a:spcBef>
                <a:spcPts val="600"/>
              </a:spcBef>
              <a:buClr>
                <a:srgbClr val="61625E"/>
              </a:buClr>
            </a:pPr>
            <a:r>
              <a:rPr lang="en-CA" sz="1600" spc="30" dirty="0">
                <a:solidFill>
                  <a:srgbClr val="002060"/>
                </a:solidFill>
                <a:latin typeface="Tahoma" panose="020B0604030504040204" pitchFamily="34" charset="0"/>
                <a:ea typeface="Tahoma" panose="020B0604030504040204" pitchFamily="34" charset="0"/>
                <a:cs typeface="Tahoma" panose="020B0604030504040204" pitchFamily="34" charset="0"/>
              </a:rPr>
              <a:t>You have started your journey with a vision and have chosen a path that will lead you to success. This will involve dedication, choices that will set goal patterns, and the ability to properly put in place a healthy balance of work and life. This will be a busy year for you, but a very rewarding one, as you have made the choice to further your education and achieve your career choice. Good luck, and I look forward to playing a part in helping you achieve your career goal</a:t>
            </a:r>
            <a:r>
              <a:rPr lang="en-CA" sz="1600" spc="3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1600" spc="3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2334589" y="1010483"/>
            <a:ext cx="3446777" cy="646331"/>
          </a:xfrm>
          <a:prstGeom prst="rect">
            <a:avLst/>
          </a:prstGeom>
        </p:spPr>
        <p:txBody>
          <a:bodyPr wrap="none">
            <a:spAutoFit/>
          </a:bodyPr>
          <a:lstStyle/>
          <a:p>
            <a:r>
              <a:rPr lang="en-CA"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Final Comments</a:t>
            </a:r>
            <a:endPar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8" descr="C:\Users\lorima\AppData\Local\Microsoft\Windows\Temporary Internet Files\Content.IE5\K1P690CS\MC900290701[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8177" y="4428996"/>
            <a:ext cx="1879600" cy="1889125"/>
          </a:xfrm>
          <a:prstGeom prst="rect">
            <a:avLst/>
          </a:prstGeom>
          <a:noFill/>
          <a:extLst>
            <a:ext uri="{909E8E84-426E-40DD-AFC4-6F175D3DCCD1}">
              <a14:hiddenFill xmlns:a14="http://schemas.microsoft.com/office/drawing/2010/main">
                <a:solidFill>
                  <a:srgbClr val="FFFFFF"/>
                </a:solidFill>
              </a14:hiddenFill>
            </a:ext>
          </a:extLst>
        </p:spPr>
      </p:pic>
      <p:pic>
        <p:nvPicPr>
          <p:cNvPr id="8" name="VO-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18394" y="4924296"/>
            <a:ext cx="609600" cy="609600"/>
          </a:xfrm>
          <a:prstGeom prst="rect">
            <a:avLst/>
          </a:prstGeom>
        </p:spPr>
      </p:pic>
    </p:spTree>
    <p:extLst>
      <p:ext uri="{BB962C8B-B14F-4D97-AF65-F5344CB8AC3E}">
        <p14:creationId xmlns:p14="http://schemas.microsoft.com/office/powerpoint/2010/main" val="75860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3236813" y="1417063"/>
            <a:ext cx="1823704" cy="584775"/>
          </a:xfrm>
          <a:prstGeom prst="rect">
            <a:avLst/>
          </a:prstGeom>
        </p:spPr>
        <p:txBody>
          <a:bodyPr wrap="none">
            <a:spAutoFit/>
          </a:bodyPr>
          <a:lstStyle/>
          <a:p>
            <a:pPr algn="ctr"/>
            <a:r>
              <a:rPr lang="en-CA" sz="3200" dirty="0" smtClean="0">
                <a:solidFill>
                  <a:srgbClr val="000066"/>
                </a:solidFill>
                <a:latin typeface="Tahoma" panose="020B0604030504040204" pitchFamily="34" charset="0"/>
                <a:ea typeface="Tahoma" panose="020B0604030504040204" pitchFamily="34" charset="0"/>
                <a:cs typeface="Tahoma" panose="020B0604030504040204" pitchFamily="34" charset="0"/>
              </a:rPr>
              <a:t>Welcome</a:t>
            </a:r>
            <a:endParaRPr lang="en-US" sz="3200"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618067" y="2296538"/>
            <a:ext cx="7382933" cy="3108543"/>
          </a:xfrm>
          <a:prstGeom prst="rect">
            <a:avLst/>
          </a:prstGeom>
        </p:spPr>
        <p:txBody>
          <a:bodyPr wrap="square">
            <a:spAutoFit/>
          </a:bodyPr>
          <a:lstStyle/>
          <a:p>
            <a:pPr marL="285750" indent="-285750">
              <a:buFont typeface="Arial" panose="020B0604020202020204" pitchFamily="34" charset="0"/>
              <a:buChar char="•"/>
            </a:pPr>
            <a:r>
              <a:rPr lang="en-US" sz="2800" dirty="0">
                <a:solidFill>
                  <a:srgbClr val="000066"/>
                </a:solidFill>
                <a:latin typeface="Tahoma" panose="020B0604030504040204" pitchFamily="34" charset="0"/>
                <a:ea typeface="Tahoma" panose="020B0604030504040204" pitchFamily="34" charset="0"/>
                <a:cs typeface="Tahoma" panose="020B0604030504040204" pitchFamily="34" charset="0"/>
              </a:rPr>
              <a:t>Welcome to triOS College!</a:t>
            </a:r>
          </a:p>
          <a:p>
            <a:endParaRPr lang="en-US" sz="2800" dirty="0">
              <a:solidFill>
                <a:srgbClr val="000066"/>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800" dirty="0">
                <a:solidFill>
                  <a:srgbClr val="000066"/>
                </a:solidFill>
                <a:latin typeface="Tahoma" panose="020B0604030504040204" pitchFamily="34" charset="0"/>
                <a:ea typeface="Tahoma" panose="020B0604030504040204" pitchFamily="34" charset="0"/>
                <a:cs typeface="Tahoma" panose="020B0604030504040204" pitchFamily="34" charset="0"/>
              </a:rPr>
              <a:t>Medical Transcriptionist Resource Guide and Support Services</a:t>
            </a:r>
          </a:p>
          <a:p>
            <a:endParaRPr lang="en-US" sz="2800" dirty="0">
              <a:solidFill>
                <a:srgbClr val="000066"/>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800" dirty="0">
                <a:solidFill>
                  <a:srgbClr val="000066"/>
                </a:solidFill>
                <a:latin typeface="Tahoma" panose="020B0604030504040204" pitchFamily="34" charset="0"/>
                <a:ea typeface="Tahoma" panose="020B0604030504040204" pitchFamily="34" charset="0"/>
                <a:cs typeface="Tahoma" panose="020B0604030504040204" pitchFamily="34" charset="0"/>
              </a:rPr>
              <a:t>Wishing you success as you take this step in pursuing your dreams!</a:t>
            </a:r>
          </a:p>
        </p:txBody>
      </p:sp>
      <p:pic>
        <p:nvPicPr>
          <p:cNvPr id="6" name="VO-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44730" y="843469"/>
            <a:ext cx="609600" cy="609600"/>
          </a:xfrm>
          <a:prstGeom prst="rect">
            <a:avLst/>
          </a:prstGeom>
        </p:spPr>
      </p:pic>
    </p:spTree>
    <p:extLst>
      <p:ext uri="{BB962C8B-B14F-4D97-AF65-F5344CB8AC3E}">
        <p14:creationId xmlns:p14="http://schemas.microsoft.com/office/powerpoint/2010/main" val="102188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2743707" y="1122363"/>
            <a:ext cx="2674450" cy="646331"/>
          </a:xfrm>
          <a:prstGeom prst="rect">
            <a:avLst/>
          </a:prstGeom>
        </p:spPr>
        <p:txBody>
          <a:bodyPr wrap="none">
            <a:spAutoFit/>
          </a:bodyPr>
          <a:lstStyle/>
          <a:p>
            <a:pPr algn="ctr"/>
            <a:r>
              <a:rPr lang="en-CA" sz="3600" dirty="0">
                <a:solidFill>
                  <a:srgbClr val="000066"/>
                </a:solidFill>
                <a:latin typeface="Tahoma" panose="020B0604030504040204" pitchFamily="34" charset="0"/>
                <a:ea typeface="Tahoma" panose="020B0604030504040204" pitchFamily="34" charset="0"/>
                <a:cs typeface="Tahoma" panose="020B0604030504040204" pitchFamily="34" charset="0"/>
              </a:rPr>
              <a:t>Introduction</a:t>
            </a:r>
            <a:endParaRPr lang="en-US" sz="3600"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618067" y="1890139"/>
            <a:ext cx="7382933" cy="4278094"/>
          </a:xfrm>
          <a:prstGeom prst="rect">
            <a:avLst/>
          </a:prstGeom>
        </p:spPr>
        <p:txBody>
          <a:bodyPr wrap="square">
            <a:spAutoFit/>
          </a:bodyPr>
          <a:lstStyle/>
          <a:p>
            <a:pPr marL="285750" indent="-285750" algn="just">
              <a:buFont typeface="Arial" panose="020B0604020202020204" pitchFamily="34" charset="0"/>
              <a:buChar char="•"/>
            </a:pPr>
            <a:r>
              <a:rPr lang="en-US" sz="1600" dirty="0">
                <a:solidFill>
                  <a:srgbClr val="000066"/>
                </a:solidFill>
                <a:latin typeface="Tahoma" panose="020B0604030504040204" pitchFamily="34" charset="0"/>
                <a:ea typeface="Tahoma" panose="020B0604030504040204" pitchFamily="34" charset="0"/>
                <a:cs typeface="Tahoma" panose="020B0604030504040204" pitchFamily="34" charset="0"/>
              </a:rPr>
              <a:t>My name is Lori Mann and I will be your Medical Transcriptionist Program Facilitator.</a:t>
            </a:r>
          </a:p>
          <a:p>
            <a:pPr marL="285750" indent="-285750" algn="just">
              <a:buFont typeface="Arial" panose="020B0604020202020204" pitchFamily="34" charset="0"/>
              <a:buChar char="•"/>
            </a:pPr>
            <a:endParaRPr lang="en-US" sz="1600" dirty="0">
              <a:solidFill>
                <a:srgbClr val="000066"/>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sz="1600" dirty="0">
                <a:solidFill>
                  <a:srgbClr val="000066"/>
                </a:solidFill>
                <a:latin typeface="Tahoma" panose="020B0604030504040204" pitchFamily="34" charset="0"/>
                <a:ea typeface="Tahoma" panose="020B0604030504040204" pitchFamily="34" charset="0"/>
                <a:cs typeface="Tahoma" panose="020B0604030504040204" pitchFamily="34" charset="0"/>
              </a:rPr>
              <a:t>As the Facilitator, I will monitor your progress on a daily/weekly basis and provide grades and updates to your Campus Director and Program Administrator. I will also be available to answer any questions you may have, as well as provide guidance to you throughout your program. I will be available during class hours: Monday to Friday, 8:00 AM to 1:00 PM.</a:t>
            </a:r>
          </a:p>
          <a:p>
            <a:pPr marL="285750" indent="-285750" algn="just">
              <a:buFont typeface="Arial" panose="020B0604020202020204" pitchFamily="34" charset="0"/>
              <a:buChar char="•"/>
            </a:pPr>
            <a:endParaRPr lang="en-US" sz="1600" dirty="0">
              <a:solidFill>
                <a:srgbClr val="000066"/>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sz="1600" dirty="0">
                <a:solidFill>
                  <a:srgbClr val="000066"/>
                </a:solidFill>
                <a:latin typeface="Tahoma" panose="020B0604030504040204" pitchFamily="34" charset="0"/>
                <a:ea typeface="Tahoma" panose="020B0604030504040204" pitchFamily="34" charset="0"/>
                <a:cs typeface="Tahoma" panose="020B0604030504040204" pitchFamily="34" charset="0"/>
              </a:rPr>
              <a:t>You should have already received all of the materials you will need to succeed in the program, including the Medical Transcriptionist Diploma Program Resource Guide – a very informative and useful tool. Included in the Resource Guide is the Medical Transcriptionist Diploma Program Learning Guide – an outline of what should be completed each day in order to stay on track and complete the program on time. I recommend that you check off each section as it is completed, to ensure that you stay on track!</a:t>
            </a:r>
          </a:p>
          <a:p>
            <a:pPr algn="just"/>
            <a:endParaRPr lang="en-US" sz="1600"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6" name="VO-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90867" y="873313"/>
            <a:ext cx="609600" cy="609600"/>
          </a:xfrm>
          <a:prstGeom prst="rect">
            <a:avLst/>
          </a:prstGeom>
        </p:spPr>
      </p:pic>
    </p:spTree>
    <p:extLst>
      <p:ext uri="{BB962C8B-B14F-4D97-AF65-F5344CB8AC3E}">
        <p14:creationId xmlns:p14="http://schemas.microsoft.com/office/powerpoint/2010/main" val="94333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2743707" y="1122363"/>
            <a:ext cx="2674450" cy="646331"/>
          </a:xfrm>
          <a:prstGeom prst="rect">
            <a:avLst/>
          </a:prstGeom>
        </p:spPr>
        <p:txBody>
          <a:bodyPr wrap="none">
            <a:spAutoFit/>
          </a:bodyPr>
          <a:lstStyle/>
          <a:p>
            <a:pPr algn="ctr"/>
            <a:r>
              <a:rPr lang="en-CA" sz="3600" dirty="0">
                <a:solidFill>
                  <a:srgbClr val="000066"/>
                </a:solidFill>
                <a:latin typeface="Tahoma" panose="020B0604030504040204" pitchFamily="34" charset="0"/>
                <a:ea typeface="Tahoma" panose="020B0604030504040204" pitchFamily="34" charset="0"/>
                <a:cs typeface="Tahoma" panose="020B0604030504040204" pitchFamily="34" charset="0"/>
              </a:rPr>
              <a:t>Introduction</a:t>
            </a:r>
            <a:endParaRPr lang="en-US" sz="3600"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618067" y="2305615"/>
            <a:ext cx="7382933" cy="2246769"/>
          </a:xfrm>
          <a:prstGeom prst="rect">
            <a:avLst/>
          </a:prstGeom>
        </p:spPr>
        <p:txBody>
          <a:bodyPr wrap="square">
            <a:spAutoFit/>
          </a:bodyPr>
          <a:lstStyle/>
          <a:p>
            <a:pPr marL="285750" indent="-285750" algn="just">
              <a:buFont typeface="Arial" panose="020B0604020202020204" pitchFamily="34" charset="0"/>
              <a:buChar char="•"/>
            </a:pPr>
            <a:r>
              <a:rPr lang="en-US" sz="1600" dirty="0">
                <a:solidFill>
                  <a:srgbClr val="000066"/>
                </a:solidFill>
                <a:latin typeface="Tahoma" panose="020B0604030504040204" pitchFamily="34" charset="0"/>
                <a:ea typeface="Tahoma" panose="020B0604030504040204" pitchFamily="34" charset="0"/>
                <a:cs typeface="Tahoma" panose="020B0604030504040204" pitchFamily="34" charset="0"/>
              </a:rPr>
              <a:t>Attendance is mandatory; this is explained in detail in the Medical Transcriptionist Resource Guide, as well as your Student Handbook.  </a:t>
            </a:r>
          </a:p>
          <a:p>
            <a:pPr marL="285750" indent="-285750" algn="just">
              <a:buFont typeface="Arial" panose="020B0604020202020204" pitchFamily="34" charset="0"/>
              <a:buChar char="•"/>
            </a:pPr>
            <a:endParaRPr lang="en-US" sz="1600" dirty="0">
              <a:solidFill>
                <a:srgbClr val="000066"/>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sz="1600" dirty="0">
                <a:solidFill>
                  <a:srgbClr val="000066"/>
                </a:solidFill>
                <a:latin typeface="Tahoma" panose="020B0604030504040204" pitchFamily="34" charset="0"/>
                <a:ea typeface="Tahoma" panose="020B0604030504040204" pitchFamily="34" charset="0"/>
                <a:cs typeface="Tahoma" panose="020B0604030504040204" pitchFamily="34" charset="0"/>
              </a:rPr>
              <a:t>For any concerns regarding the on-site campus itself, please connect with the staff or the Campus Director directly.  </a:t>
            </a:r>
          </a:p>
          <a:p>
            <a:pPr marL="285750" indent="-285750" algn="just">
              <a:buFont typeface="Arial" panose="020B0604020202020204" pitchFamily="34" charset="0"/>
              <a:buChar char="•"/>
            </a:pPr>
            <a:endParaRPr lang="en-US" sz="1600" dirty="0">
              <a:solidFill>
                <a:srgbClr val="000066"/>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sz="1600" dirty="0">
                <a:solidFill>
                  <a:srgbClr val="000066"/>
                </a:solidFill>
                <a:latin typeface="Tahoma" panose="020B0604030504040204" pitchFamily="34" charset="0"/>
                <a:ea typeface="Tahoma" panose="020B0604030504040204" pitchFamily="34" charset="0"/>
                <a:cs typeface="Tahoma" panose="020B0604030504040204" pitchFamily="34" charset="0"/>
              </a:rPr>
              <a:t>Good Luck and Welcome to triOS College and the Medical Transcriptionist Diploma Program!</a:t>
            </a:r>
          </a:p>
          <a:p>
            <a:endParaRPr lang="en-US" sz="1200" dirty="0"/>
          </a:p>
        </p:txBody>
      </p:sp>
      <p:pic>
        <p:nvPicPr>
          <p:cNvPr id="6" name="VO-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61157" y="848008"/>
            <a:ext cx="609600" cy="609600"/>
          </a:xfrm>
          <a:prstGeom prst="rect">
            <a:avLst/>
          </a:prstGeom>
        </p:spPr>
      </p:pic>
    </p:spTree>
    <p:extLst>
      <p:ext uri="{BB962C8B-B14F-4D97-AF65-F5344CB8AC3E}">
        <p14:creationId xmlns:p14="http://schemas.microsoft.com/office/powerpoint/2010/main" val="15617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1788157" y="1122363"/>
            <a:ext cx="4585551" cy="646331"/>
          </a:xfrm>
          <a:prstGeom prst="rect">
            <a:avLst/>
          </a:prstGeom>
        </p:spPr>
        <p:txBody>
          <a:bodyPr wrap="none">
            <a:spAutoFit/>
          </a:bodyPr>
          <a:lstStyle/>
          <a:p>
            <a:pPr algn="ctr"/>
            <a:r>
              <a:rPr lang="en-CA"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Being a triOS Student</a:t>
            </a:r>
            <a:endPar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618067" y="1899215"/>
            <a:ext cx="7382933" cy="4247317"/>
          </a:xfrm>
          <a:prstGeom prst="rect">
            <a:avLst/>
          </a:prstGeom>
        </p:spPr>
        <p:txBody>
          <a:bodyPr wrap="square">
            <a:spAutoFit/>
          </a:bodyPr>
          <a:lstStyle/>
          <a:p>
            <a:pPr marL="171450" lvl="0" indent="-173736" algn="just">
              <a:spcBef>
                <a:spcPts val="600"/>
              </a:spcBef>
              <a:buClr>
                <a:srgbClr val="61625E"/>
              </a:buClr>
              <a:buFont typeface="Arial" pitchFamily="34" charset="0"/>
              <a:buChar char="•"/>
            </a:pPr>
            <a:r>
              <a:rPr lang="en-CA" sz="1600" dirty="0">
                <a:solidFill>
                  <a:srgbClr val="002060"/>
                </a:solidFill>
                <a:latin typeface="Tahoma" panose="020B0604030504040204" pitchFamily="34" charset="0"/>
                <a:ea typeface="Tahoma" panose="020B0604030504040204" pitchFamily="34" charset="0"/>
                <a:cs typeface="Tahoma" panose="020B0604030504040204" pitchFamily="34" charset="0"/>
              </a:rPr>
              <a:t>You should have received the triOS College Student Handbook, which will help you to become familiar with the College and your campus</a:t>
            </a:r>
            <a:r>
              <a:rPr lang="en-CA" sz="16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171450" lvl="0" indent="-173736" algn="just">
              <a:spcBef>
                <a:spcPts val="600"/>
              </a:spcBef>
              <a:buClr>
                <a:srgbClr val="61625E"/>
              </a:buClr>
              <a:buFont typeface="Arial" pitchFamily="34" charset="0"/>
              <a:buChar char="•"/>
            </a:pPr>
            <a:endParaRPr lang="en-CA"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171450" lvl="0" indent="-173736" algn="just">
              <a:spcBef>
                <a:spcPts val="600"/>
              </a:spcBef>
              <a:buClr>
                <a:srgbClr val="61625E"/>
              </a:buClr>
              <a:buFont typeface="Arial" pitchFamily="34" charset="0"/>
              <a:buChar char="•"/>
            </a:pPr>
            <a:r>
              <a:rPr lang="en-CA" sz="1600" dirty="0">
                <a:solidFill>
                  <a:srgbClr val="002060"/>
                </a:solidFill>
                <a:latin typeface="Tahoma" panose="020B0604030504040204" pitchFamily="34" charset="0"/>
                <a:ea typeface="Tahoma" panose="020B0604030504040204" pitchFamily="34" charset="0"/>
                <a:cs typeface="Tahoma" panose="020B0604030504040204" pitchFamily="34" charset="0"/>
              </a:rPr>
              <a:t>Please be aware that attendance is mandatory and you will be required to sign in before class starts each morning (8:00 AM) and sign out when class finishes (1:00 PM) at the reception desk</a:t>
            </a:r>
            <a:r>
              <a:rPr lang="en-CA" sz="16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171450" lvl="0" indent="-173736" algn="just">
              <a:spcBef>
                <a:spcPts val="600"/>
              </a:spcBef>
              <a:buClr>
                <a:srgbClr val="61625E"/>
              </a:buClr>
              <a:buFont typeface="Arial" pitchFamily="34" charset="0"/>
              <a:buChar char="•"/>
            </a:pPr>
            <a:endParaRPr lang="en-CA"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171450" lvl="0" indent="-173736" algn="just">
              <a:spcBef>
                <a:spcPts val="600"/>
              </a:spcBef>
              <a:buClr>
                <a:srgbClr val="61625E"/>
              </a:buClr>
              <a:buFont typeface="Arial" pitchFamily="34" charset="0"/>
              <a:buChar char="•"/>
            </a:pPr>
            <a:r>
              <a:rPr lang="en-CA" sz="1600" dirty="0">
                <a:solidFill>
                  <a:srgbClr val="002060"/>
                </a:solidFill>
                <a:latin typeface="Tahoma" panose="020B0604030504040204" pitchFamily="34" charset="0"/>
                <a:ea typeface="Tahoma" panose="020B0604030504040204" pitchFamily="34" charset="0"/>
                <a:cs typeface="Tahoma" panose="020B0604030504040204" pitchFamily="34" charset="0"/>
              </a:rPr>
              <a:t>Attendance will be recorded by your Program Administrator and monitored by the Facilitator. If you are unable to attend class for a day, you are required to phone in to the front desk at your campus before class starts that day as well as email the Facilitator</a:t>
            </a:r>
            <a:r>
              <a:rPr lang="en-CA" sz="16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171450" lvl="0" indent="-173736" algn="just">
              <a:spcBef>
                <a:spcPts val="600"/>
              </a:spcBef>
              <a:buClr>
                <a:srgbClr val="61625E"/>
              </a:buClr>
              <a:buFont typeface="Arial" pitchFamily="34" charset="0"/>
              <a:buChar char="•"/>
            </a:pPr>
            <a:endParaRPr lang="en-CA"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171450" lvl="0" indent="-173736" algn="just">
              <a:spcBef>
                <a:spcPts val="600"/>
              </a:spcBef>
              <a:buClr>
                <a:srgbClr val="61625E"/>
              </a:buClr>
              <a:buFont typeface="Arial" pitchFamily="34" charset="0"/>
              <a:buChar char="•"/>
            </a:pPr>
            <a:r>
              <a:rPr lang="en-CA" sz="1600" dirty="0">
                <a:solidFill>
                  <a:srgbClr val="002060"/>
                </a:solidFill>
                <a:latin typeface="Tahoma" panose="020B0604030504040204" pitchFamily="34" charset="0"/>
                <a:ea typeface="Tahoma" panose="020B0604030504040204" pitchFamily="34" charset="0"/>
                <a:cs typeface="Tahoma" panose="020B0604030504040204" pitchFamily="34" charset="0"/>
              </a:rPr>
              <a:t>As an Online Medical Transcriptionist student, you are strongly encouraged to get involved with campus activities, as this will enable you to feel like part of the student body, as well as add to your student experience.</a:t>
            </a:r>
          </a:p>
        </p:txBody>
      </p:sp>
    </p:spTree>
    <p:extLst>
      <p:ext uri="{BB962C8B-B14F-4D97-AF65-F5344CB8AC3E}">
        <p14:creationId xmlns:p14="http://schemas.microsoft.com/office/powerpoint/2010/main" val="16120768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788781" y="1122363"/>
            <a:ext cx="6584303" cy="646331"/>
          </a:xfrm>
          <a:prstGeom prst="rect">
            <a:avLst/>
          </a:prstGeom>
        </p:spPr>
        <p:txBody>
          <a:bodyPr wrap="none">
            <a:spAutoFit/>
          </a:bodyPr>
          <a:lstStyle/>
          <a:p>
            <a:pPr algn="ctr"/>
            <a:r>
              <a:rPr lang="en-CA"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USEFUL TOOLS TO GUIDE YOU</a:t>
            </a:r>
            <a:endPar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1464734" y="2580104"/>
            <a:ext cx="5393265" cy="1200329"/>
          </a:xfrm>
          <a:prstGeom prst="rect">
            <a:avLst/>
          </a:prstGeom>
        </p:spPr>
        <p:txBody>
          <a:bodyPr wrap="square">
            <a:spAutoFit/>
          </a:bodyPr>
          <a:lstStyle/>
          <a:p>
            <a:pPr algn="ctr"/>
            <a:r>
              <a:rPr lang="en-CA" sz="2400" dirty="0" smtClean="0">
                <a:latin typeface="Tahoma" panose="020B0604030504040204" pitchFamily="34" charset="0"/>
                <a:ea typeface="Tahoma" panose="020B0604030504040204" pitchFamily="34" charset="0"/>
                <a:cs typeface="Tahoma" panose="020B0604030504040204" pitchFamily="34" charset="0"/>
              </a:rPr>
              <a:t> </a:t>
            </a:r>
            <a:r>
              <a:rPr lang="en-CA"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triOS College Medical Transcriptionist  Diploma Program Resource Guide and  Learning Guide</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6" name="VO-6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89753" y="4740275"/>
            <a:ext cx="609600" cy="609600"/>
          </a:xfrm>
          <a:prstGeom prst="rect">
            <a:avLst/>
          </a:prstGeom>
        </p:spPr>
      </p:pic>
    </p:spTree>
    <p:extLst>
      <p:ext uri="{BB962C8B-B14F-4D97-AF65-F5344CB8AC3E}">
        <p14:creationId xmlns:p14="http://schemas.microsoft.com/office/powerpoint/2010/main" val="307867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923562" y="1122363"/>
            <a:ext cx="6314741" cy="584775"/>
          </a:xfrm>
          <a:prstGeom prst="rect">
            <a:avLst/>
          </a:prstGeom>
        </p:spPr>
        <p:txBody>
          <a:bodyPr wrap="none">
            <a:spAutoFit/>
          </a:bodyPr>
          <a:lstStyle/>
          <a:p>
            <a:pPr algn="ctr"/>
            <a:r>
              <a:rPr lang="en-CA"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Sneak Peak at the Learning Guide</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9" name="Content Placeholder 4"/>
          <p:cNvGraphicFramePr>
            <a:graphicFrameLocks/>
          </p:cNvGraphicFramePr>
          <p:nvPr>
            <p:extLst>
              <p:ext uri="{D42A27DB-BD31-4B8C-83A1-F6EECF244321}">
                <p14:modId xmlns:p14="http://schemas.microsoft.com/office/powerpoint/2010/main" val="326910528"/>
              </p:ext>
            </p:extLst>
          </p:nvPr>
        </p:nvGraphicFramePr>
        <p:xfrm>
          <a:off x="2514600" y="1974427"/>
          <a:ext cx="3592709" cy="4023360"/>
        </p:xfrm>
        <a:graphic>
          <a:graphicData uri="http://schemas.openxmlformats.org/drawingml/2006/table">
            <a:tbl>
              <a:tblPr firstRow="1" firstCol="1" bandRow="1"/>
              <a:tblGrid>
                <a:gridCol w="256795">
                  <a:extLst>
                    <a:ext uri="{9D8B030D-6E8A-4147-A177-3AD203B41FA5}">
                      <a16:colId xmlns:a16="http://schemas.microsoft.com/office/drawing/2014/main" val="20000"/>
                    </a:ext>
                  </a:extLst>
                </a:gridCol>
                <a:gridCol w="947430">
                  <a:extLst>
                    <a:ext uri="{9D8B030D-6E8A-4147-A177-3AD203B41FA5}">
                      <a16:colId xmlns:a16="http://schemas.microsoft.com/office/drawing/2014/main" val="20001"/>
                    </a:ext>
                  </a:extLst>
                </a:gridCol>
                <a:gridCol w="60197">
                  <a:extLst>
                    <a:ext uri="{9D8B030D-6E8A-4147-A177-3AD203B41FA5}">
                      <a16:colId xmlns:a16="http://schemas.microsoft.com/office/drawing/2014/main" val="20002"/>
                    </a:ext>
                  </a:extLst>
                </a:gridCol>
                <a:gridCol w="143550">
                  <a:extLst>
                    <a:ext uri="{9D8B030D-6E8A-4147-A177-3AD203B41FA5}">
                      <a16:colId xmlns:a16="http://schemas.microsoft.com/office/drawing/2014/main" val="20003"/>
                    </a:ext>
                  </a:extLst>
                </a:gridCol>
                <a:gridCol w="2124540">
                  <a:extLst>
                    <a:ext uri="{9D8B030D-6E8A-4147-A177-3AD203B41FA5}">
                      <a16:colId xmlns:a16="http://schemas.microsoft.com/office/drawing/2014/main" val="20004"/>
                    </a:ext>
                  </a:extLst>
                </a:gridCol>
                <a:gridCol w="60197">
                  <a:extLst>
                    <a:ext uri="{9D8B030D-6E8A-4147-A177-3AD203B41FA5}">
                      <a16:colId xmlns:a16="http://schemas.microsoft.com/office/drawing/2014/main" val="20005"/>
                    </a:ext>
                  </a:extLst>
                </a:gridCol>
              </a:tblGrid>
              <a:tr h="85060">
                <a:tc>
                  <a:txBody>
                    <a:bodyPr/>
                    <a:lstStyle/>
                    <a:p>
                      <a:pPr marL="0" marR="0">
                        <a:spcBef>
                          <a:spcPts val="0"/>
                        </a:spcBef>
                        <a:spcAft>
                          <a:spcPts val="0"/>
                        </a:spcAft>
                        <a:tabLst>
                          <a:tab pos="2971800" algn="ctr"/>
                          <a:tab pos="5943600" algn="r"/>
                        </a:tabLst>
                      </a:pPr>
                      <a:r>
                        <a:rPr lang="en-US" sz="600" b="1">
                          <a:effectLst/>
                          <a:latin typeface="Calibri" panose="020F0502020204030204" pitchFamily="34" charset="0"/>
                          <a:ea typeface="Calibri" panose="020F0502020204030204" pitchFamily="34" charset="0"/>
                        </a:rPr>
                        <a:t>WEEK</a:t>
                      </a:r>
                      <a:endParaRPr lang="en-US" sz="600">
                        <a:effectLst/>
                        <a:latin typeface="Times New Roman" panose="02020603050405020304" pitchFamily="18" charset="0"/>
                        <a:ea typeface="Times New Roman" panose="02020603050405020304" pitchFamily="18" charset="0"/>
                      </a:endParaRPr>
                    </a:p>
                  </a:txBody>
                  <a:tcPr marL="34797" marR="34797"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marL="0" marR="0">
                        <a:spcBef>
                          <a:spcPts val="0"/>
                        </a:spcBef>
                        <a:spcAft>
                          <a:spcPts val="0"/>
                        </a:spcAft>
                        <a:tabLst>
                          <a:tab pos="2971800" algn="ctr"/>
                          <a:tab pos="5943600" algn="r"/>
                        </a:tabLst>
                      </a:pPr>
                      <a:r>
                        <a:rPr lang="en-US" sz="600" b="1">
                          <a:effectLst/>
                          <a:latin typeface="Calibri" panose="020F0502020204030204" pitchFamily="34" charset="0"/>
                          <a:ea typeface="Calibri" panose="020F0502020204030204" pitchFamily="34" charset="0"/>
                        </a:rPr>
                        <a:t>CHAPTERS</a:t>
                      </a:r>
                      <a:endParaRPr lang="en-US" sz="600">
                        <a:effectLst/>
                        <a:latin typeface="Times New Roman" panose="02020603050405020304" pitchFamily="18" charset="0"/>
                        <a:ea typeface="Times New Roman" panose="02020603050405020304" pitchFamily="18" charset="0"/>
                      </a:endParaRPr>
                    </a:p>
                  </a:txBody>
                  <a:tcPr marL="34797" marR="34797"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gridSpan="2">
                  <a:txBody>
                    <a:bodyPr/>
                    <a:lstStyle/>
                    <a:p>
                      <a:pPr marL="0" marR="0">
                        <a:spcBef>
                          <a:spcPts val="0"/>
                        </a:spcBef>
                        <a:spcAft>
                          <a:spcPts val="0"/>
                        </a:spcAft>
                        <a:tabLst>
                          <a:tab pos="2971800" algn="ctr"/>
                          <a:tab pos="5943600" algn="r"/>
                        </a:tabLst>
                      </a:pPr>
                      <a:r>
                        <a:rPr lang="en-US" sz="600" b="1">
                          <a:effectLst/>
                          <a:latin typeface="Calibri" panose="020F0502020204030204" pitchFamily="34" charset="0"/>
                          <a:ea typeface="Calibri" panose="020F0502020204030204" pitchFamily="34" charset="0"/>
                        </a:rPr>
                        <a:t>Hrs</a:t>
                      </a:r>
                      <a:endParaRPr lang="en-US" sz="600">
                        <a:effectLst/>
                        <a:latin typeface="Times New Roman" panose="02020603050405020304" pitchFamily="18" charset="0"/>
                        <a:ea typeface="Times New Roman" panose="02020603050405020304" pitchFamily="18" charset="0"/>
                      </a:endParaRPr>
                    </a:p>
                  </a:txBody>
                  <a:tcPr marL="34797" marR="34797"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hMerge="1">
                  <a:txBody>
                    <a:bodyPr/>
                    <a:lstStyle/>
                    <a:p>
                      <a:endParaRPr lang="en-US"/>
                    </a:p>
                  </a:txBody>
                  <a:tcPr/>
                </a:tc>
                <a:tc gridSpan="2">
                  <a:txBody>
                    <a:bodyPr/>
                    <a:lstStyle/>
                    <a:p>
                      <a:pPr marL="0" marR="0">
                        <a:spcBef>
                          <a:spcPts val="0"/>
                        </a:spcBef>
                        <a:spcAft>
                          <a:spcPts val="0"/>
                        </a:spcAft>
                        <a:tabLst>
                          <a:tab pos="2971800" algn="ctr"/>
                          <a:tab pos="5943600" algn="r"/>
                        </a:tabLst>
                      </a:pPr>
                      <a:r>
                        <a:rPr lang="en-US" sz="600" b="1">
                          <a:effectLst/>
                          <a:latin typeface="Calibri" panose="020F0502020204030204" pitchFamily="34" charset="0"/>
                          <a:ea typeface="Calibri" panose="020F0502020204030204" pitchFamily="34" charset="0"/>
                        </a:rPr>
                        <a:t>TOPICS </a:t>
                      </a:r>
                      <a:endParaRPr lang="en-US" sz="600">
                        <a:effectLst/>
                        <a:latin typeface="Times New Roman" panose="02020603050405020304" pitchFamily="18" charset="0"/>
                        <a:ea typeface="Times New Roman" panose="02020603050405020304" pitchFamily="18" charset="0"/>
                      </a:endParaRPr>
                    </a:p>
                  </a:txBody>
                  <a:tcPr marL="34797" marR="34797"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510363">
                <a:tc>
                  <a:txBody>
                    <a:bodyPr/>
                    <a:lstStyle/>
                    <a:p>
                      <a:pPr marL="0" marR="0">
                        <a:spcBef>
                          <a:spcPts val="0"/>
                        </a:spcBef>
                        <a:spcAft>
                          <a:spcPts val="0"/>
                        </a:spcAft>
                      </a:pPr>
                      <a:r>
                        <a:rPr lang="en-US" sz="600" b="1">
                          <a:effectLst/>
                          <a:latin typeface="Calibri" panose="020F0502020204030204" pitchFamily="34" charset="0"/>
                          <a:ea typeface="Calibri" panose="020F0502020204030204" pitchFamily="34" charset="0"/>
                        </a:rPr>
                        <a:t>1</a:t>
                      </a:r>
                      <a:endParaRPr lang="en-US" sz="600">
                        <a:effectLst/>
                        <a:latin typeface="Times New Roman" panose="02020603050405020304" pitchFamily="18" charset="0"/>
                        <a:ea typeface="Times New Roman" panose="02020603050405020304" pitchFamily="18" charset="0"/>
                      </a:endParaRPr>
                    </a:p>
                  </a:txBody>
                  <a:tcPr marL="34797" marR="34797"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gridSpan="2">
                  <a:txBody>
                    <a:bodyPr/>
                    <a:lstStyle/>
                    <a:p>
                      <a:pPr marL="0" marR="0">
                        <a:spcBef>
                          <a:spcPts val="0"/>
                        </a:spcBef>
                        <a:spcAft>
                          <a:spcPts val="0"/>
                        </a:spcAft>
                      </a:pPr>
                      <a:r>
                        <a:rPr lang="en-US" sz="600" b="1" dirty="0">
                          <a:effectLst/>
                          <a:latin typeface="Calibri" panose="020F0502020204030204" pitchFamily="34" charset="0"/>
                          <a:ea typeface="Calibri" panose="020F0502020204030204" pitchFamily="34" charset="0"/>
                        </a:rPr>
                        <a:t>INTRODUCTION </a:t>
                      </a:r>
                      <a:endParaRPr lang="en-US" sz="600" dirty="0">
                        <a:effectLst/>
                        <a:latin typeface="Times New Roman" panose="02020603050405020304" pitchFamily="18" charset="0"/>
                        <a:ea typeface="Times New Roman" panose="02020603050405020304" pitchFamily="18" charset="0"/>
                      </a:endParaRPr>
                    </a:p>
                  </a:txBody>
                  <a:tcPr marL="34797" marR="34797"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600" b="1">
                          <a:effectLst/>
                          <a:latin typeface="Calibri" panose="020F0502020204030204" pitchFamily="34" charset="0"/>
                          <a:ea typeface="Calibri" panose="020F0502020204030204" pitchFamily="34" charset="0"/>
                        </a:rPr>
                        <a:t> 2</a:t>
                      </a:r>
                      <a:endParaRPr lang="en-US" sz="600">
                        <a:effectLst/>
                        <a:latin typeface="Times New Roman" panose="02020603050405020304" pitchFamily="18" charset="0"/>
                        <a:ea typeface="Times New Roman" panose="02020603050405020304" pitchFamily="18" charset="0"/>
                      </a:endParaRPr>
                    </a:p>
                  </a:txBody>
                  <a:tcPr marL="34797" marR="34797"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marL="0" marR="0">
                        <a:spcBef>
                          <a:spcPts val="0"/>
                        </a:spcBef>
                        <a:spcAft>
                          <a:spcPts val="0"/>
                        </a:spcAft>
                      </a:pPr>
                      <a:r>
                        <a:rPr lang="en-US" sz="600" b="1" u="sng">
                          <a:effectLst/>
                          <a:latin typeface="Calibri" panose="020F0502020204030204" pitchFamily="34" charset="0"/>
                          <a:ea typeface="Calibri" panose="020F0502020204030204" pitchFamily="34" charset="0"/>
                        </a:rPr>
                        <a:t>Introduction</a:t>
                      </a:r>
                      <a:endParaRPr lang="en-US" sz="6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b="1">
                          <a:effectLst/>
                          <a:latin typeface="Calibri" panose="020F0502020204030204" pitchFamily="34" charset="0"/>
                          <a:ea typeface="Calibri" panose="020F0502020204030204" pitchFamily="34" charset="0"/>
                          <a:cs typeface="Times New Roman" panose="02020603050405020304" pitchFamily="18" charset="0"/>
                        </a:rPr>
                        <a:t>Introduction</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b="1">
                          <a:effectLst/>
                          <a:latin typeface="Calibri" panose="020F0502020204030204" pitchFamily="34" charset="0"/>
                          <a:ea typeface="Calibri" panose="020F0502020204030204" pitchFamily="34" charset="0"/>
                          <a:cs typeface="Times New Roman" panose="02020603050405020304" pitchFamily="18" charset="0"/>
                        </a:rPr>
                        <a:t>Course Orientation</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b="1">
                          <a:effectLst/>
                          <a:latin typeface="Calibri" panose="020F0502020204030204" pitchFamily="34" charset="0"/>
                          <a:ea typeface="Calibri" panose="020F0502020204030204" pitchFamily="34" charset="0"/>
                          <a:cs typeface="Times New Roman" panose="02020603050405020304" pitchFamily="18" charset="0"/>
                        </a:rPr>
                        <a:t>Transcription Historical Facts</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b="1">
                          <a:effectLst/>
                          <a:latin typeface="Calibri" panose="020F0502020204030204" pitchFamily="34" charset="0"/>
                          <a:ea typeface="Calibri" panose="020F0502020204030204" pitchFamily="34" charset="0"/>
                          <a:cs typeface="Times New Roman" panose="02020603050405020304" pitchFamily="18" charset="0"/>
                        </a:rPr>
                        <a:t>Dictation Equipment History </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b="1">
                          <a:effectLst/>
                          <a:latin typeface="Calibri" panose="020F0502020204030204" pitchFamily="34" charset="0"/>
                          <a:ea typeface="Calibri" panose="020F0502020204030204" pitchFamily="34" charset="0"/>
                          <a:cs typeface="Times New Roman" panose="02020603050405020304" pitchFamily="18" charset="0"/>
                        </a:rPr>
                        <a:t>Transcription Equipment History</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97" marR="34797"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marL="0" marR="0">
                        <a:spcBef>
                          <a:spcPts val="0"/>
                        </a:spcBef>
                        <a:spcAft>
                          <a:spcPts val="0"/>
                        </a:spcAft>
                      </a:pPr>
                      <a:r>
                        <a:rPr lang="en-US" sz="6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999999"/>
                      </a:solidFill>
                      <a:prstDash val="solid"/>
                      <a:round/>
                      <a:headEnd type="none" w="med" len="med"/>
                      <a:tailEnd type="none" w="med" len="med"/>
                    </a:lnL>
                    <a:lnR>
                      <a:noFill/>
                    </a:lnR>
                    <a:lnT w="19050" cap="flat" cmpd="sng" algn="ctr">
                      <a:solidFill>
                        <a:srgbClr val="666666"/>
                      </a:solidFill>
                      <a:prstDash val="solid"/>
                      <a:round/>
                      <a:headEnd type="none" w="med" len="med"/>
                      <a:tailEnd type="none" w="med" len="med"/>
                    </a:lnT>
                    <a:lnB>
                      <a:noFill/>
                    </a:lnB>
                  </a:tcPr>
                </a:tc>
                <a:extLst>
                  <a:ext uri="{0D108BD9-81ED-4DB2-BD59-A6C34878D82A}">
                    <a16:rowId xmlns:a16="http://schemas.microsoft.com/office/drawing/2014/main" val="10001"/>
                  </a:ext>
                </a:extLst>
              </a:tr>
              <a:tr h="850605">
                <a:tc>
                  <a:txBody>
                    <a:bodyPr/>
                    <a:lstStyle/>
                    <a:p>
                      <a:pPr marL="0" marR="0">
                        <a:spcBef>
                          <a:spcPts val="0"/>
                        </a:spcBef>
                        <a:spcAft>
                          <a:spcPts val="0"/>
                        </a:spcAft>
                      </a:pPr>
                      <a:r>
                        <a:rPr lang="en-US" sz="600" b="1">
                          <a:effectLst/>
                          <a:latin typeface="Calibri" panose="020F0502020204030204" pitchFamily="34" charset="0"/>
                          <a:ea typeface="Calibri" panose="020F0502020204030204" pitchFamily="34" charset="0"/>
                        </a:rPr>
                        <a:t> </a:t>
                      </a:r>
                      <a:endParaRPr lang="en-US" sz="600">
                        <a:effectLst/>
                        <a:latin typeface="Times New Roman" panose="02020603050405020304" pitchFamily="18" charset="0"/>
                        <a:ea typeface="Times New Roman" panose="02020603050405020304" pitchFamily="18" charset="0"/>
                      </a:endParaRPr>
                    </a:p>
                  </a:txBody>
                  <a:tcPr marL="34797" marR="34797"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marL="0" marR="0">
                        <a:spcBef>
                          <a:spcPts val="0"/>
                        </a:spcBef>
                        <a:spcAft>
                          <a:spcPts val="0"/>
                        </a:spcAft>
                      </a:pPr>
                      <a:r>
                        <a:rPr lang="en-US" sz="600">
                          <a:effectLst/>
                          <a:latin typeface="Calibri" panose="020F0502020204030204" pitchFamily="34" charset="0"/>
                          <a:ea typeface="Calibri" panose="020F0502020204030204" pitchFamily="34" charset="0"/>
                        </a:rPr>
                        <a:t>PROGRAM ORIENTATION </a:t>
                      </a:r>
                      <a:endParaRPr lang="en-US" sz="600">
                        <a:effectLst/>
                        <a:latin typeface="Times New Roman" panose="02020603050405020304" pitchFamily="18" charset="0"/>
                        <a:ea typeface="Times New Roman" panose="02020603050405020304" pitchFamily="18" charset="0"/>
                      </a:endParaRPr>
                    </a:p>
                  </a:txBody>
                  <a:tcPr marL="34797" marR="34797"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600">
                          <a:effectLst/>
                          <a:latin typeface="Calibri" panose="020F0502020204030204" pitchFamily="34" charset="0"/>
                          <a:ea typeface="Calibri" panose="020F0502020204030204" pitchFamily="34" charset="0"/>
                        </a:rPr>
                        <a:t>14</a:t>
                      </a:r>
                      <a:endParaRPr lang="en-US" sz="600">
                        <a:effectLst/>
                        <a:latin typeface="Times New Roman" panose="02020603050405020304" pitchFamily="18" charset="0"/>
                        <a:ea typeface="Times New Roman" panose="02020603050405020304" pitchFamily="18" charset="0"/>
                      </a:endParaRPr>
                    </a:p>
                  </a:txBody>
                  <a:tcPr marL="34797" marR="34797"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0"/>
                        </a:spcAft>
                      </a:pPr>
                      <a:r>
                        <a:rPr lang="en-US" sz="600" u="sng" dirty="0">
                          <a:effectLst/>
                          <a:latin typeface="Calibri" panose="020F0502020204030204" pitchFamily="34" charset="0"/>
                          <a:ea typeface="Calibri" panose="020F0502020204030204" pitchFamily="34" charset="0"/>
                        </a:rPr>
                        <a:t>Program Orientation</a:t>
                      </a:r>
                      <a:endParaRPr lang="en-US" sz="6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dirty="0">
                          <a:effectLst/>
                          <a:latin typeface="Calibri" panose="020F0502020204030204" pitchFamily="34" charset="0"/>
                          <a:ea typeface="Calibri" panose="020F0502020204030204" pitchFamily="34" charset="0"/>
                          <a:cs typeface="Times New Roman" panose="02020603050405020304" pitchFamily="18" charset="0"/>
                        </a:rPr>
                        <a:t>How the learning management system works</a:t>
                      </a:r>
                      <a:endParaRPr lang="en-US" sz="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dirty="0">
                          <a:effectLst/>
                          <a:latin typeface="Calibri" panose="020F0502020204030204" pitchFamily="34" charset="0"/>
                          <a:ea typeface="Calibri" panose="020F0502020204030204" pitchFamily="34" charset="0"/>
                          <a:cs typeface="Times New Roman" panose="02020603050405020304" pitchFamily="18" charset="0"/>
                        </a:rPr>
                        <a:t>How to navigate  through the program and use built-in features</a:t>
                      </a:r>
                      <a:endParaRPr lang="en-US" sz="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dirty="0">
                          <a:effectLst/>
                          <a:latin typeface="Calibri" panose="020F0502020204030204" pitchFamily="34" charset="0"/>
                          <a:ea typeface="Calibri" panose="020F0502020204030204" pitchFamily="34" charset="0"/>
                          <a:cs typeface="Times New Roman" panose="02020603050405020304" pitchFamily="18" charset="0"/>
                        </a:rPr>
                        <a:t>Using the foot pedal and headset</a:t>
                      </a:r>
                      <a:endParaRPr lang="en-US" sz="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dirty="0">
                          <a:effectLst/>
                          <a:latin typeface="Calibri" panose="020F0502020204030204" pitchFamily="34" charset="0"/>
                          <a:ea typeface="Calibri" panose="020F0502020204030204" pitchFamily="34" charset="0"/>
                          <a:cs typeface="Times New Roman" panose="02020603050405020304" pitchFamily="18" charset="0"/>
                        </a:rPr>
                        <a:t>How to use the transcription platform</a:t>
                      </a:r>
                      <a:endParaRPr lang="en-US" sz="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dirty="0">
                          <a:effectLst/>
                          <a:latin typeface="Calibri" panose="020F0502020204030204" pitchFamily="34" charset="0"/>
                          <a:ea typeface="Calibri" panose="020F0502020204030204" pitchFamily="34" charset="0"/>
                          <a:cs typeface="Times New Roman" panose="02020603050405020304" pitchFamily="18" charset="0"/>
                        </a:rPr>
                        <a:t>Learning the features available through Stedman’s Online and Benchmark KB</a:t>
                      </a:r>
                      <a:endParaRPr lang="en-US" sz="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dirty="0">
                          <a:effectLst/>
                          <a:latin typeface="Calibri" panose="020F0502020204030204" pitchFamily="34" charset="0"/>
                          <a:ea typeface="Calibri" panose="020F0502020204030204" pitchFamily="34" charset="0"/>
                          <a:cs typeface="Times New Roman" panose="02020603050405020304" pitchFamily="18" charset="0"/>
                        </a:rPr>
                        <a:t>Defining learning styles</a:t>
                      </a:r>
                      <a:endParaRPr lang="en-US" sz="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dirty="0">
                          <a:effectLst/>
                          <a:latin typeface="Calibri" panose="020F0502020204030204" pitchFamily="34" charset="0"/>
                          <a:ea typeface="Calibri" panose="020F0502020204030204" pitchFamily="34" charset="0"/>
                          <a:cs typeface="Times New Roman" panose="02020603050405020304" pitchFamily="18" charset="0"/>
                        </a:rPr>
                        <a:t>How to study and prepare for testing</a:t>
                      </a:r>
                      <a:endParaRPr lang="en-US" sz="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dirty="0">
                          <a:effectLst/>
                          <a:latin typeface="Calibri" panose="020F0502020204030204" pitchFamily="34" charset="0"/>
                          <a:ea typeface="Calibri" panose="020F0502020204030204" pitchFamily="34" charset="0"/>
                          <a:cs typeface="Times New Roman" panose="02020603050405020304" pitchFamily="18" charset="0"/>
                        </a:rPr>
                        <a:t>Program Orientation Chapter </a:t>
                      </a:r>
                      <a:endParaRPr lang="en-US" sz="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97" marR="34797"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0"/>
                        </a:spcAft>
                      </a:pPr>
                      <a:r>
                        <a:rPr lang="en-US" sz="6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999999"/>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2"/>
                  </a:ext>
                </a:extLst>
              </a:tr>
              <a:tr h="2211572">
                <a:tc>
                  <a:txBody>
                    <a:bodyPr/>
                    <a:lstStyle/>
                    <a:p>
                      <a:pPr marL="0" marR="0">
                        <a:spcBef>
                          <a:spcPts val="0"/>
                        </a:spcBef>
                        <a:spcAft>
                          <a:spcPts val="0"/>
                        </a:spcAft>
                      </a:pPr>
                      <a:r>
                        <a:rPr lang="en-US" sz="600" b="1">
                          <a:effectLst/>
                          <a:latin typeface="Calibri" panose="020F0502020204030204" pitchFamily="34" charset="0"/>
                          <a:ea typeface="Calibri" panose="020F0502020204030204" pitchFamily="34" charset="0"/>
                        </a:rPr>
                        <a:t> </a:t>
                      </a:r>
                      <a:endParaRPr lang="en-US" sz="600">
                        <a:effectLst/>
                        <a:latin typeface="Times New Roman" panose="02020603050405020304" pitchFamily="18" charset="0"/>
                        <a:ea typeface="Times New Roman" panose="02020603050405020304" pitchFamily="18" charset="0"/>
                      </a:endParaRPr>
                    </a:p>
                  </a:txBody>
                  <a:tcPr marL="34797" marR="34797"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marL="0" marR="0">
                        <a:spcBef>
                          <a:spcPts val="0"/>
                        </a:spcBef>
                        <a:spcAft>
                          <a:spcPts val="0"/>
                        </a:spcAft>
                      </a:pPr>
                      <a:r>
                        <a:rPr lang="en-US" sz="600">
                          <a:effectLst/>
                          <a:latin typeface="Calibri" panose="020F0502020204030204" pitchFamily="34" charset="0"/>
                          <a:ea typeface="Calibri" panose="020F0502020204030204" pitchFamily="34" charset="0"/>
                        </a:rPr>
                        <a:t>COMPUTER FUNDAMENTALS</a:t>
                      </a:r>
                      <a:endParaRPr lang="en-US" sz="600">
                        <a:effectLst/>
                        <a:latin typeface="Times New Roman" panose="02020603050405020304" pitchFamily="18" charset="0"/>
                        <a:ea typeface="Times New Roman" panose="02020603050405020304" pitchFamily="18" charset="0"/>
                      </a:endParaRPr>
                    </a:p>
                  </a:txBody>
                  <a:tcPr marL="34797" marR="34797"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600">
                          <a:effectLst/>
                          <a:latin typeface="Calibri" panose="020F0502020204030204" pitchFamily="34" charset="0"/>
                          <a:ea typeface="Calibri" panose="020F0502020204030204" pitchFamily="34" charset="0"/>
                        </a:rPr>
                        <a:t> 9</a:t>
                      </a:r>
                      <a:endParaRPr lang="en-US" sz="600">
                        <a:effectLst/>
                        <a:latin typeface="Times New Roman" panose="02020603050405020304" pitchFamily="18" charset="0"/>
                        <a:ea typeface="Times New Roman" panose="02020603050405020304" pitchFamily="18" charset="0"/>
                      </a:endParaRPr>
                    </a:p>
                  </a:txBody>
                  <a:tcPr marL="34797" marR="34797"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0"/>
                        </a:spcAft>
                      </a:pPr>
                      <a:r>
                        <a:rPr lang="en-US" sz="600" u="sng">
                          <a:effectLst/>
                          <a:latin typeface="Calibri" panose="020F0502020204030204" pitchFamily="34" charset="0"/>
                          <a:ea typeface="Calibri" panose="020F0502020204030204" pitchFamily="34" charset="0"/>
                        </a:rPr>
                        <a:t>Computer Fundamentals</a:t>
                      </a:r>
                      <a:endParaRPr lang="en-US" sz="6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1. Introduction</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2. PC Basics</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2.1 Case</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2.2 Monitor</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2.3 Keyboard</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2.4 Mouse</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2.5 Power Cords</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2.6 Portable PCs (Laptops)</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2.7 Servers</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2.8 The Motherboard (System Board)</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2.9 Central Processing Unit</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2.10 Looking at Memory</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2.11 Read-Only Memory (ROM)</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2.12 Random-Access Memory (RAM)</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2.13 Ports and Connectors</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2.14 Network Operating Systems</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2.15 Firewall</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2.16 Modems</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3. How the Internet Works</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3.1 Internet Service Providers (ISPs)</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3.2 Web Browsers</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3.3 Installing a Web Browser</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3.4 Browser Home Page</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3.5 Popup Blocker</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600"/>
                        <a:buFont typeface="Courier New" panose="02070309020205020404" pitchFamily="49" charset="0"/>
                        <a:buChar char="□"/>
                      </a:pPr>
                      <a:r>
                        <a:rPr lang="en-US" sz="600">
                          <a:effectLst/>
                          <a:latin typeface="Calibri" panose="020F0502020204030204" pitchFamily="34" charset="0"/>
                          <a:ea typeface="Calibri" panose="020F0502020204030204" pitchFamily="34" charset="0"/>
                          <a:cs typeface="Times New Roman" panose="02020603050405020304" pitchFamily="18" charset="0"/>
                        </a:rPr>
                        <a:t>3.6 Deleting Temporary Internet Files</a:t>
                      </a: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97" marR="34797"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0"/>
                        </a:spcAft>
                      </a:pPr>
                      <a:r>
                        <a:rPr lang="en-US" sz="600" dirty="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999999"/>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3"/>
                  </a:ext>
                </a:extLst>
              </a:tr>
            </a:tbl>
          </a:graphicData>
        </a:graphic>
      </p:graphicFrame>
      <p:pic>
        <p:nvPicPr>
          <p:cNvPr id="4" name="VO-7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78909" y="2252451"/>
            <a:ext cx="609600" cy="609600"/>
          </a:xfrm>
          <a:prstGeom prst="rect">
            <a:avLst/>
          </a:prstGeom>
        </p:spPr>
      </p:pic>
    </p:spTree>
    <p:extLst>
      <p:ext uri="{BB962C8B-B14F-4D97-AF65-F5344CB8AC3E}">
        <p14:creationId xmlns:p14="http://schemas.microsoft.com/office/powerpoint/2010/main" val="1462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1911365" y="1122363"/>
            <a:ext cx="4339137" cy="646331"/>
          </a:xfrm>
          <a:prstGeom prst="rect">
            <a:avLst/>
          </a:prstGeom>
        </p:spPr>
        <p:txBody>
          <a:bodyPr wrap="none">
            <a:spAutoFit/>
          </a:bodyPr>
          <a:lstStyle/>
          <a:p>
            <a:pPr algn="ctr"/>
            <a:r>
              <a:rPr lang="en-CA"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Program at a Glance</a:t>
            </a:r>
            <a:endPar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296334" y="2089037"/>
            <a:ext cx="8314266" cy="3847207"/>
          </a:xfrm>
          <a:prstGeom prst="rect">
            <a:avLst/>
          </a:prstGeom>
        </p:spPr>
        <p:txBody>
          <a:bodyPr wrap="square">
            <a:spAutoFit/>
          </a:bodyPr>
          <a:lstStyle/>
          <a:p>
            <a:pPr marL="171450" lvl="0" indent="-173736">
              <a:spcBef>
                <a:spcPts val="600"/>
              </a:spcBef>
              <a:buClr>
                <a:srgbClr val="61625E"/>
              </a:buClr>
              <a:buFont typeface="Arial" pitchFamily="34" charset="0"/>
              <a:buChar char="•"/>
            </a:pPr>
            <a:r>
              <a:rPr lang="en-CA" sz="1600" spc="30" dirty="0">
                <a:solidFill>
                  <a:srgbClr val="002060"/>
                </a:solidFill>
                <a:latin typeface="Tahoma" panose="020B0604030504040204" pitchFamily="34" charset="0"/>
                <a:ea typeface="Tahoma" panose="020B0604030504040204" pitchFamily="34" charset="0"/>
                <a:cs typeface="Tahoma" panose="020B0604030504040204" pitchFamily="34" charset="0"/>
              </a:rPr>
              <a:t>You should have received your textbook kits and password login information sheet on your first day, upon arrival at the campus. Once you have completed the orientation, and read through the Resource Guide, you will be familiar with accessing your program.</a:t>
            </a:r>
          </a:p>
          <a:p>
            <a:pPr lvl="0">
              <a:spcBef>
                <a:spcPts val="600"/>
              </a:spcBef>
              <a:buClr>
                <a:srgbClr val="61625E"/>
              </a:buClr>
            </a:pPr>
            <a:r>
              <a:rPr lang="en-CA" sz="1600" spc="30"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marL="171450" lvl="0" indent="-173736">
              <a:spcBef>
                <a:spcPts val="600"/>
              </a:spcBef>
              <a:buClr>
                <a:srgbClr val="61625E"/>
              </a:buClr>
              <a:buFont typeface="Arial" pitchFamily="34" charset="0"/>
              <a:buChar char="•"/>
            </a:pPr>
            <a:r>
              <a:rPr lang="en-CA" sz="1600" spc="30" dirty="0">
                <a:solidFill>
                  <a:srgbClr val="002060"/>
                </a:solidFill>
                <a:latin typeface="Tahoma" panose="020B0604030504040204" pitchFamily="34" charset="0"/>
                <a:ea typeface="Tahoma" panose="020B0604030504040204" pitchFamily="34" charset="0"/>
                <a:cs typeface="Tahoma" panose="020B0604030504040204" pitchFamily="34" charset="0"/>
              </a:rPr>
              <a:t>Following the program in order is mandatory and has already been set up for you and this will ensure you are learning the fundamentals and learning transcription early on in your program. </a:t>
            </a:r>
          </a:p>
          <a:p>
            <a:pPr lvl="0">
              <a:spcBef>
                <a:spcPts val="600"/>
              </a:spcBef>
              <a:buClr>
                <a:srgbClr val="61625E"/>
              </a:buClr>
            </a:pPr>
            <a:endParaRPr lang="en-CA" sz="1600" spc="3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171450" lvl="0" indent="-173736">
              <a:spcBef>
                <a:spcPts val="600"/>
              </a:spcBef>
              <a:buClr>
                <a:srgbClr val="61625E"/>
              </a:buClr>
              <a:buFont typeface="Arial" pitchFamily="34" charset="0"/>
              <a:buChar char="•"/>
            </a:pPr>
            <a:r>
              <a:rPr lang="en-CA" sz="1600" spc="30" dirty="0">
                <a:solidFill>
                  <a:srgbClr val="002060"/>
                </a:solidFill>
                <a:latin typeface="Tahoma" panose="020B0604030504040204" pitchFamily="34" charset="0"/>
                <a:ea typeface="Tahoma" panose="020B0604030504040204" pitchFamily="34" charset="0"/>
                <a:cs typeface="Tahoma" panose="020B0604030504040204" pitchFamily="34" charset="0"/>
              </a:rPr>
              <a:t>The MT Facilitator will follow your chapter progress daily/weekly and will alert the student and the Campus Director should there be a concern in chapter progression.  This is important as any timeline issues will result in missing the target dates necessary to completing and meeting the exam dates and internship dates.   </a:t>
            </a:r>
            <a:endParaRPr lang="en-US" sz="1600" spc="30" dirty="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en-CA" sz="1600" dirty="0">
              <a:latin typeface="Tahoma" panose="020B0604030504040204" pitchFamily="34" charset="0"/>
              <a:ea typeface="Tahoma" panose="020B0604030504040204" pitchFamily="34" charset="0"/>
              <a:cs typeface="Tahoma" panose="020B0604030504040204" pitchFamily="34" charset="0"/>
            </a:endParaRPr>
          </a:p>
        </p:txBody>
      </p:sp>
      <p:pic>
        <p:nvPicPr>
          <p:cNvPr id="6" name="VO-8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0964" y="1103018"/>
            <a:ext cx="609600" cy="609600"/>
          </a:xfrm>
          <a:prstGeom prst="rect">
            <a:avLst/>
          </a:prstGeom>
        </p:spPr>
      </p:pic>
    </p:spTree>
    <p:extLst>
      <p:ext uri="{BB962C8B-B14F-4D97-AF65-F5344CB8AC3E}">
        <p14:creationId xmlns:p14="http://schemas.microsoft.com/office/powerpoint/2010/main" val="60442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1938199" y="1122363"/>
            <a:ext cx="4285469" cy="646331"/>
          </a:xfrm>
          <a:prstGeom prst="rect">
            <a:avLst/>
          </a:prstGeom>
        </p:spPr>
        <p:txBody>
          <a:bodyPr wrap="none">
            <a:spAutoFit/>
          </a:bodyPr>
          <a:lstStyle/>
          <a:p>
            <a:pPr algn="ctr"/>
            <a:r>
              <a:rPr lang="en-CA"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Chapter Progression</a:t>
            </a:r>
            <a:endPar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296334" y="2089037"/>
            <a:ext cx="8136466" cy="3785652"/>
          </a:xfrm>
          <a:prstGeom prst="rect">
            <a:avLst/>
          </a:prstGeom>
        </p:spPr>
        <p:txBody>
          <a:bodyPr wrap="square">
            <a:spAutoFit/>
          </a:bodyPr>
          <a:lstStyle/>
          <a:p>
            <a:pPr algn="just">
              <a:lnSpc>
                <a:spcPct val="150000"/>
              </a:lnSpc>
              <a:spcBef>
                <a:spcPts val="600"/>
              </a:spcBef>
              <a:buClr>
                <a:srgbClr val="61625E"/>
              </a:buClr>
            </a:pPr>
            <a:r>
              <a:rPr lang="en-CA" sz="1600" spc="30" dirty="0">
                <a:solidFill>
                  <a:srgbClr val="002060"/>
                </a:solidFill>
                <a:latin typeface="Tahoma" panose="020B0604030504040204" pitchFamily="34" charset="0"/>
                <a:ea typeface="Tahoma" panose="020B0604030504040204" pitchFamily="34" charset="0"/>
                <a:cs typeface="Tahoma" panose="020B0604030504040204" pitchFamily="34" charset="0"/>
              </a:rPr>
              <a:t>It is mandatory that you follow the chapters in order. As such, you will not have access to a chapter in the program until you have completed the chapter on which you are currently working. This has been set up to ensure you are getting the best possible education to be successful and graduate. Each chapter has been set up so that you are learning in a certain manner that will build your medical knowledge.  This will help alleviate any frustration and help in decreasing any stress levels which may cause loss of confidence in completing your program. As a student, you are encouraged to communicate with your facilitator via email and/or through the live chat portal available through the “Contact Us” icon on each page throughout your program</a:t>
            </a:r>
            <a:r>
              <a:rPr lang="en-CA" sz="1600" spc="3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CA" sz="1600" spc="3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7" name="VO-9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02734" y="1223056"/>
            <a:ext cx="609600" cy="609600"/>
          </a:xfrm>
          <a:prstGeom prst="rect">
            <a:avLst/>
          </a:prstGeom>
        </p:spPr>
      </p:pic>
    </p:spTree>
    <p:extLst>
      <p:ext uri="{BB962C8B-B14F-4D97-AF65-F5344CB8AC3E}">
        <p14:creationId xmlns:p14="http://schemas.microsoft.com/office/powerpoint/2010/main" val="195576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7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51C151CA42C14C86AF9E401BE24DC6" ma:contentTypeVersion="2" ma:contentTypeDescription="Create a new document." ma:contentTypeScope="" ma:versionID="821ecd1fef6e293f6fd82e8579f65300">
  <xsd:schema xmlns:xsd="http://www.w3.org/2001/XMLSchema" xmlns:xs="http://www.w3.org/2001/XMLSchema" xmlns:p="http://schemas.microsoft.com/office/2006/metadata/properties" xmlns:ns2="5371c451-6f7e-4e88-9e5f-c1530af69264" targetNamespace="http://schemas.microsoft.com/office/2006/metadata/properties" ma:root="true" ma:fieldsID="7725cda559b5169ddec72c68699df13b" ns2:_="">
    <xsd:import namespace="5371c451-6f7e-4e88-9e5f-c1530af69264"/>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1c451-6f7e-4e88-9e5f-c1530af6926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570ED11-C4D7-426D-BE55-32F183AE6838}"/>
</file>

<file path=customXml/itemProps2.xml><?xml version="1.0" encoding="utf-8"?>
<ds:datastoreItem xmlns:ds="http://schemas.openxmlformats.org/officeDocument/2006/customXml" ds:itemID="{A0088D7E-5B11-4856-91FD-84F8B129D640}"/>
</file>

<file path=customXml/itemProps3.xml><?xml version="1.0" encoding="utf-8"?>
<ds:datastoreItem xmlns:ds="http://schemas.openxmlformats.org/officeDocument/2006/customXml" ds:itemID="{D95AA660-567A-4D4F-9438-24E2593F8DB0}"/>
</file>

<file path=docProps/app.xml><?xml version="1.0" encoding="utf-8"?>
<Properties xmlns="http://schemas.openxmlformats.org/officeDocument/2006/extended-properties" xmlns:vt="http://schemas.openxmlformats.org/officeDocument/2006/docPropsVTypes">
  <TotalTime>1289</TotalTime>
  <Words>1698</Words>
  <Application>Microsoft Office PowerPoint</Application>
  <PresentationFormat>On-screen Show (4:3)</PresentationFormat>
  <Paragraphs>146</Paragraphs>
  <Slides>19</Slides>
  <Notes>0</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Courier New</vt:lpstr>
      <vt:lpstr>Symbol</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Mitchell</dc:creator>
  <cp:lastModifiedBy>Sean Mitchell</cp:lastModifiedBy>
  <cp:revision>12</cp:revision>
  <dcterms:created xsi:type="dcterms:W3CDTF">2015-08-28T12:48:36Z</dcterms:created>
  <dcterms:modified xsi:type="dcterms:W3CDTF">2015-09-01T21:02:17Z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0x0101007851C151CA42C14C86AF9E401BE24DC6</vt:lpwstr>
  </property>
</Properties>
</file>